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32" r:id="rId6"/>
    <p:sldId id="333" r:id="rId7"/>
    <p:sldId id="296" r:id="rId8"/>
    <p:sldId id="303" r:id="rId9"/>
    <p:sldId id="315" r:id="rId10"/>
    <p:sldId id="317" r:id="rId11"/>
    <p:sldId id="319" r:id="rId12"/>
    <p:sldId id="316" r:id="rId13"/>
    <p:sldId id="320" r:id="rId14"/>
    <p:sldId id="321" r:id="rId15"/>
    <p:sldId id="301" r:id="rId16"/>
    <p:sldId id="299" r:id="rId17"/>
    <p:sldId id="326" r:id="rId18"/>
    <p:sldId id="327" r:id="rId19"/>
    <p:sldId id="329" r:id="rId20"/>
    <p:sldId id="331" r:id="rId21"/>
    <p:sldId id="322" r:id="rId22"/>
    <p:sldId id="313" r:id="rId23"/>
    <p:sldId id="323" r:id="rId24"/>
    <p:sldId id="324" r:id="rId25"/>
    <p:sldId id="325" r:id="rId2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84389A"/>
    <a:srgbClr val="FF3300"/>
    <a:srgbClr val="2B2BAB"/>
    <a:srgbClr val="3333CC"/>
    <a:srgbClr val="0066FF"/>
    <a:srgbClr val="6666FF"/>
    <a:srgbClr val="66CCFF"/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642" autoAdjust="0"/>
    <p:restoredTop sz="95446" autoAdjust="0"/>
  </p:normalViewPr>
  <p:slideViewPr>
    <p:cSldViewPr>
      <p:cViewPr>
        <p:scale>
          <a:sx n="100" d="100"/>
          <a:sy n="100" d="100"/>
        </p:scale>
        <p:origin x="-194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325379-A56A-4D99-A94E-8846EFF84EB6}" type="datetimeFigureOut">
              <a:rPr lang="nl-NL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NL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9DC982-273D-45B5-B5D6-E7E49F724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2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87">
              <a:defRPr/>
            </a:pPr>
            <a:r>
              <a:rPr lang="nl-NL" dirty="0" smtClean="0"/>
              <a:t>Op 30 mei 2013</a:t>
            </a:r>
            <a:r>
              <a:rPr lang="nl-NL" baseline="0" dirty="0" smtClean="0"/>
              <a:t> koplopers in vo bij elkaar om benodigde actie te peilen. Behoefte op gebied van </a:t>
            </a:r>
          </a:p>
          <a:p>
            <a:pPr marL="225697" indent="-225697" defTabSz="902787">
              <a:buFontTx/>
              <a:buAutoNum type="arabicParenR"/>
              <a:defRPr/>
            </a:pPr>
            <a:r>
              <a:rPr lang="nl-NL" baseline="0" dirty="0" smtClean="0"/>
              <a:t>Content &gt; adaptief, nog niet meer specifiek</a:t>
            </a:r>
          </a:p>
          <a:p>
            <a:pPr marL="225697" indent="-225697" defTabSz="902787">
              <a:buFontTx/>
              <a:buAutoNum type="arabicParenR"/>
              <a:defRPr/>
            </a:pPr>
            <a:r>
              <a:rPr lang="nl-NL" baseline="0" dirty="0" smtClean="0"/>
              <a:t>Platform &gt; is er een generieke wens?</a:t>
            </a:r>
          </a:p>
          <a:p>
            <a:pPr marL="225697" indent="-225697" defTabSz="902787">
              <a:buFontTx/>
              <a:buAutoNum type="arabicParenR"/>
              <a:defRPr/>
            </a:pPr>
            <a:endParaRPr lang="nl-NL" baseline="0" dirty="0" smtClean="0"/>
          </a:p>
          <a:p>
            <a:pPr defTabSz="902787"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47754-4BCE-4C0D-B717-5E6A2F4326FC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787">
              <a:defRPr/>
            </a:pPr>
            <a:r>
              <a:rPr lang="nl-NL" dirty="0" smtClean="0"/>
              <a:t>Op 30 mei 2013</a:t>
            </a:r>
            <a:r>
              <a:rPr lang="nl-NL" baseline="0" dirty="0" smtClean="0"/>
              <a:t> koplopers in vo bij elkaar om benodigde actie te peilen. Behoefte op gebied van </a:t>
            </a:r>
          </a:p>
          <a:p>
            <a:pPr marL="225697" indent="-225697" defTabSz="902787">
              <a:buFontTx/>
              <a:buAutoNum type="arabicParenR"/>
              <a:defRPr/>
            </a:pPr>
            <a:r>
              <a:rPr lang="nl-NL" baseline="0" dirty="0" smtClean="0"/>
              <a:t>Content &gt; adaptief, nog niet meer specifiek</a:t>
            </a:r>
          </a:p>
          <a:p>
            <a:pPr marL="225697" indent="-225697" defTabSz="902787">
              <a:buFontTx/>
              <a:buAutoNum type="arabicParenR"/>
              <a:defRPr/>
            </a:pPr>
            <a:r>
              <a:rPr lang="nl-NL" baseline="0" dirty="0" smtClean="0"/>
              <a:t>Platform &gt; is er een generieke wens?</a:t>
            </a:r>
          </a:p>
          <a:p>
            <a:pPr marL="225697" indent="-225697" defTabSz="902787">
              <a:buFontTx/>
              <a:buAutoNum type="arabicParenR"/>
              <a:defRPr/>
            </a:pPr>
            <a:endParaRPr lang="nl-NL" baseline="0" dirty="0" smtClean="0"/>
          </a:p>
          <a:p>
            <a:pPr defTabSz="902787">
              <a:defRPr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F47754-4BCE-4C0D-B717-5E6A2F4326FC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5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20" y="1926801"/>
            <a:ext cx="8030628" cy="854127"/>
          </a:xfrm>
        </p:spPr>
        <p:txBody>
          <a:bodyPr/>
          <a:lstStyle>
            <a:lvl1pPr algn="l">
              <a:defRPr sz="3200" b="1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8058" y="2780928"/>
            <a:ext cx="8026390" cy="936104"/>
          </a:xfrm>
        </p:spPr>
        <p:txBody>
          <a:bodyPr/>
          <a:lstStyle>
            <a:lvl1pPr marL="0" indent="0" algn="l">
              <a:buNone/>
              <a:defRPr sz="2200" spc="-15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E319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9FC9AB-CF07-4F75-99C8-271C1193F4BD}" type="datetime1">
              <a:rPr lang="nl-NL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1592-BC3E-4F41-A81D-00790200DD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 met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 algn="l">
              <a:defRPr sz="3600" b="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8280000" cy="39890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i="0" spc="-15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rgbClr val="273896"/>
                </a:solidFill>
              </a:defRPr>
            </a:lvl2pPr>
            <a:lvl3pPr>
              <a:defRPr sz="2000">
                <a:solidFill>
                  <a:srgbClr val="273896"/>
                </a:solidFill>
              </a:defRPr>
            </a:lvl3pPr>
            <a:lvl4pPr>
              <a:defRPr sz="1800">
                <a:solidFill>
                  <a:srgbClr val="273896"/>
                </a:solidFill>
              </a:defRPr>
            </a:lvl4pPr>
            <a:lvl5pPr>
              <a:defRPr sz="1800">
                <a:solidFill>
                  <a:srgbClr val="2738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0D96A5-EBE2-40C8-ABDA-D465A1FDD154}" type="datetime1">
              <a:rPr lang="nl-NL"/>
              <a:pPr>
                <a:defRPr/>
              </a:pPr>
              <a:t>26-5-2014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9A9C6536-A964-457E-850A-E738487F832C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000"/>
            <a:ext cx="8229600" cy="1143000"/>
          </a:xfrm>
        </p:spPr>
        <p:txBody>
          <a:bodyPr/>
          <a:lstStyle>
            <a:lvl1pPr algn="l">
              <a:defRPr sz="3600" spc="-150">
                <a:solidFill>
                  <a:srgbClr val="27389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0000"/>
            <a:ext cx="4040188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440000"/>
            <a:ext cx="4041775" cy="3951288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4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63B5F3A-BD61-48C2-A257-A3C7132605D7}" type="datetime1">
              <a:rPr lang="nl-NL"/>
              <a:pPr>
                <a:defRPr/>
              </a:pPr>
              <a:t>26-5-2014</a:t>
            </a:fld>
            <a:endParaRPr lang="nl-NL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dirty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B92F132D-FE34-4323-B22C-8C64B7FCE4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t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3C118-484F-477E-AD1E-66E036AAE83B}" type="datetime1">
              <a:rPr lang="nl-NL"/>
              <a:pPr>
                <a:defRPr/>
              </a:pPr>
              <a:t>26-5-2014</a:t>
            </a:fld>
            <a:endParaRPr lang="nl-NL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20AD-65EF-461E-9DA0-8419836455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met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1520" y="2214000"/>
            <a:ext cx="7920880" cy="749883"/>
          </a:xfrm>
        </p:spPr>
        <p:txBody>
          <a:bodyPr/>
          <a:lstStyle>
            <a:lvl1pPr marL="0" indent="0" algn="l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50827" y="3168000"/>
            <a:ext cx="7921625" cy="288032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nl-NL" sz="2000" baseline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cherm zonder inhoud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E3B27D-47BD-4402-96BB-9EEEC12292EE}" type="datetime1">
              <a:rPr lang="nl-NL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0B63-745D-4888-81EB-D1A727F6E2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01924" y="692696"/>
            <a:ext cx="6798470" cy="64255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01923" y="1412776"/>
            <a:ext cx="6798469" cy="40324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rgbClr val="404040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633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AFE2005-A2F0-4A07-8FF9-BF1AC781594D}" type="datetime1">
              <a:rPr lang="nl-NL"/>
              <a:pPr>
                <a:defRPr/>
              </a:pPr>
              <a:t>26-5-2014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175" y="6356350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6356350"/>
            <a:ext cx="80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49913C8-7FC8-4AE1-A24B-C2371D63C99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3" r:id="rId5"/>
    <p:sldLayoutId id="2147483818" r:id="rId6"/>
    <p:sldLayoutId id="2147483819" r:id="rId7"/>
    <p:sldLayoutId id="2147483820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7389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C4C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4.wdp"/><Relationship Id="rId18" Type="http://schemas.openxmlformats.org/officeDocument/2006/relationships/image" Target="../media/image36.png"/><Relationship Id="rId3" Type="http://schemas.openxmlformats.org/officeDocument/2006/relationships/hyperlink" Target="http://www.imsglobal.org/content/packaging/#version1.1.4" TargetMode="External"/><Relationship Id="rId21" Type="http://schemas.microsoft.com/office/2007/relationships/hdphoto" Target="../media/hdphoto17.wdp"/><Relationship Id="rId7" Type="http://schemas.microsoft.com/office/2007/relationships/hdphoto" Target="../media/hdphoto11.wdp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5" Type="http://schemas.microsoft.com/office/2007/relationships/hdphoto" Target="../media/hdphoto19.wdp"/><Relationship Id="rId2" Type="http://schemas.openxmlformats.org/officeDocument/2006/relationships/hyperlink" Target="http://developers.wiki.kennisnet.nl/images/8/8a/Leermateriaal_verpakken_infoblad.pdf" TargetMode="External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13.wdp"/><Relationship Id="rId24" Type="http://schemas.openxmlformats.org/officeDocument/2006/relationships/image" Target="../media/image39.png"/><Relationship Id="rId5" Type="http://schemas.openxmlformats.org/officeDocument/2006/relationships/image" Target="../media/image28.png"/><Relationship Id="rId15" Type="http://schemas.microsoft.com/office/2007/relationships/hdphoto" Target="../media/hdphoto15.wdp"/><Relationship Id="rId23" Type="http://schemas.microsoft.com/office/2007/relationships/hdphoto" Target="../media/hdphoto18.wdp"/><Relationship Id="rId10" Type="http://schemas.openxmlformats.org/officeDocument/2006/relationships/image" Target="../media/image31.png"/><Relationship Id="rId19" Type="http://schemas.microsoft.com/office/2007/relationships/hdphoto" Target="../media/hdphoto16.wdp"/><Relationship Id="rId4" Type="http://schemas.openxmlformats.org/officeDocument/2006/relationships/image" Target="../media/image18.png"/><Relationship Id="rId9" Type="http://schemas.microsoft.com/office/2007/relationships/hdphoto" Target="../media/hdphoto12.wdp"/><Relationship Id="rId14" Type="http://schemas.openxmlformats.org/officeDocument/2006/relationships/image" Target="../media/image33.png"/><Relationship Id="rId2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13" Type="http://schemas.openxmlformats.org/officeDocument/2006/relationships/image" Target="../media/image44.png"/><Relationship Id="rId18" Type="http://schemas.microsoft.com/office/2007/relationships/hdphoto" Target="../media/hdphoto26.wdp"/><Relationship Id="rId3" Type="http://schemas.openxmlformats.org/officeDocument/2006/relationships/hyperlink" Target="http://www.imsglobal.org/question/#version2.1" TargetMode="External"/><Relationship Id="rId21" Type="http://schemas.openxmlformats.org/officeDocument/2006/relationships/image" Target="../media/image48.png"/><Relationship Id="rId7" Type="http://schemas.openxmlformats.org/officeDocument/2006/relationships/image" Target="../media/image41.png"/><Relationship Id="rId12" Type="http://schemas.microsoft.com/office/2007/relationships/hdphoto" Target="../media/hdphoto23.wdp"/><Relationship Id="rId17" Type="http://schemas.openxmlformats.org/officeDocument/2006/relationships/image" Target="../media/image46.png"/><Relationship Id="rId2" Type="http://schemas.openxmlformats.org/officeDocument/2006/relationships/hyperlink" Target="http://www.nlqti.nl/home" TargetMode="External"/><Relationship Id="rId16" Type="http://schemas.microsoft.com/office/2007/relationships/hdphoto" Target="../media/hdphoto25.wdp"/><Relationship Id="rId20" Type="http://schemas.microsoft.com/office/2007/relationships/hdphoto" Target="../media/hdphoto2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microsoft.com/office/2007/relationships/hdphoto" Target="../media/hdphoto22.wdp"/><Relationship Id="rId19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2.png"/><Relationship Id="rId14" Type="http://schemas.microsoft.com/office/2007/relationships/hdphoto" Target="../media/hdphoto2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.bruring@kennisnet.nl" TargetMode="External"/><Relationship Id="rId2" Type="http://schemas.openxmlformats.org/officeDocument/2006/relationships/hyperlink" Target="kn.nu/imsc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wikiwijs.nl/zoekopdracht/33902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jp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Open </a:t>
            </a:r>
            <a:r>
              <a:rPr lang="en-US" sz="2400" dirty="0" err="1" smtClean="0"/>
              <a:t>bouwblokken</a:t>
            </a:r>
            <a:r>
              <a:rPr lang="en-US" sz="2400" dirty="0" smtClean="0"/>
              <a:t> </a:t>
            </a:r>
            <a:r>
              <a:rPr lang="en-US" sz="2400" dirty="0" err="1" smtClean="0"/>
              <a:t>voor</a:t>
            </a:r>
            <a:r>
              <a:rPr lang="en-US" sz="2400" dirty="0"/>
              <a:t> </a:t>
            </a:r>
            <a:r>
              <a:rPr lang="en-US" sz="2400" dirty="0" smtClean="0"/>
              <a:t>de </a:t>
            </a:r>
            <a:r>
              <a:rPr lang="en-US" sz="2400" dirty="0" err="1"/>
              <a:t>adaptieve</a:t>
            </a:r>
            <a:r>
              <a:rPr lang="en-US" sz="2400" dirty="0"/>
              <a:t> engine</a:t>
            </a:r>
            <a:endParaRPr lang="nl-NL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Pieter Bruring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5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3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41" b="12811"/>
          <a:stretch/>
        </p:blipFill>
        <p:spPr bwMode="auto">
          <a:xfrm flipH="1">
            <a:off x="1280" y="1620022"/>
            <a:ext cx="9144000" cy="48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Zoeken</a:t>
            </a:r>
            <a:r>
              <a:rPr lang="nl-NL" sz="3200" dirty="0"/>
              <a:t>, variëren en </a:t>
            </a:r>
            <a:r>
              <a:rPr lang="nl-NL" sz="3200" dirty="0" smtClean="0"/>
              <a:t>beheren door ELO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2507775" y="1817305"/>
            <a:ext cx="928419" cy="200432"/>
            <a:chOff x="5742287" y="1958510"/>
            <a:chExt cx="928419" cy="200432"/>
          </a:xfrm>
        </p:grpSpPr>
        <p:sp>
          <p:nvSpPr>
            <p:cNvPr id="66" name="Rechthoek 65"/>
            <p:cNvSpPr/>
            <p:nvPr/>
          </p:nvSpPr>
          <p:spPr>
            <a:xfrm>
              <a:off x="5742287" y="1958510"/>
              <a:ext cx="928419" cy="200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69" name="Rechthoek 68"/>
            <p:cNvSpPr/>
            <p:nvPr/>
          </p:nvSpPr>
          <p:spPr>
            <a:xfrm>
              <a:off x="6275934" y="2042598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5331554" y="1675312"/>
            <a:ext cx="928419" cy="201634"/>
            <a:chOff x="5742287" y="1755973"/>
            <a:chExt cx="928419" cy="201634"/>
          </a:xfrm>
        </p:grpSpPr>
        <p:sp>
          <p:nvSpPr>
            <p:cNvPr id="65" name="Rechthoek 64"/>
            <p:cNvSpPr/>
            <p:nvPr/>
          </p:nvSpPr>
          <p:spPr>
            <a:xfrm>
              <a:off x="5742287" y="1755973"/>
              <a:ext cx="928419" cy="20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0" name="Rechthoek 69"/>
            <p:cNvSpPr/>
            <p:nvPr/>
          </p:nvSpPr>
          <p:spPr>
            <a:xfrm>
              <a:off x="6298855" y="1802463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7" name="Groep 116"/>
          <p:cNvGrpSpPr/>
          <p:nvPr/>
        </p:nvGrpSpPr>
        <p:grpSpPr>
          <a:xfrm>
            <a:off x="3059832" y="2684323"/>
            <a:ext cx="928419" cy="324865"/>
            <a:chOff x="5744099" y="2161055"/>
            <a:chExt cx="928419" cy="324865"/>
          </a:xfrm>
        </p:grpSpPr>
        <p:sp>
          <p:nvSpPr>
            <p:cNvPr id="67" name="Rechthoek 66"/>
            <p:cNvSpPr/>
            <p:nvPr/>
          </p:nvSpPr>
          <p:spPr>
            <a:xfrm>
              <a:off x="5744099" y="2161055"/>
              <a:ext cx="928419" cy="3248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1" name="Rechthoek 70"/>
            <p:cNvSpPr/>
            <p:nvPr/>
          </p:nvSpPr>
          <p:spPr>
            <a:xfrm>
              <a:off x="6285460" y="2255508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830706" y="2738144"/>
            <a:ext cx="895212" cy="141399"/>
            <a:chOff x="5760856" y="2320625"/>
            <a:chExt cx="895212" cy="141399"/>
          </a:xfrm>
        </p:grpSpPr>
        <p:sp>
          <p:nvSpPr>
            <p:cNvPr id="68" name="Rechthoek 67"/>
            <p:cNvSpPr/>
            <p:nvPr/>
          </p:nvSpPr>
          <p:spPr>
            <a:xfrm>
              <a:off x="5760856" y="2320625"/>
              <a:ext cx="895212" cy="1189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" name="Rechthoek 71"/>
            <p:cNvSpPr/>
            <p:nvPr/>
          </p:nvSpPr>
          <p:spPr>
            <a:xfrm>
              <a:off x="6294986" y="2383881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9" name="Groep 118"/>
          <p:cNvGrpSpPr/>
          <p:nvPr/>
        </p:nvGrpSpPr>
        <p:grpSpPr>
          <a:xfrm>
            <a:off x="1727292" y="2779327"/>
            <a:ext cx="928419" cy="200432"/>
            <a:chOff x="7257580" y="3884652"/>
            <a:chExt cx="928419" cy="200432"/>
          </a:xfrm>
        </p:grpSpPr>
        <p:sp>
          <p:nvSpPr>
            <p:cNvPr id="77" name="Rechthoek 76"/>
            <p:cNvSpPr/>
            <p:nvPr/>
          </p:nvSpPr>
          <p:spPr>
            <a:xfrm rot="20599525">
              <a:off x="7257580" y="3884652"/>
              <a:ext cx="928419" cy="200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0" name="Rechthoek 79"/>
            <p:cNvSpPr/>
            <p:nvPr/>
          </p:nvSpPr>
          <p:spPr>
            <a:xfrm rot="20599525">
              <a:off x="7644684" y="3970142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8" name="Groep 117"/>
          <p:cNvGrpSpPr/>
          <p:nvPr/>
        </p:nvGrpSpPr>
        <p:grpSpPr>
          <a:xfrm>
            <a:off x="4959703" y="3251664"/>
            <a:ext cx="928419" cy="201634"/>
            <a:chOff x="7199638" y="3690607"/>
            <a:chExt cx="928419" cy="201634"/>
          </a:xfrm>
        </p:grpSpPr>
        <p:sp>
          <p:nvSpPr>
            <p:cNvPr id="76" name="Rechthoek 75"/>
            <p:cNvSpPr/>
            <p:nvPr/>
          </p:nvSpPr>
          <p:spPr>
            <a:xfrm rot="20599525">
              <a:off x="7199638" y="3690607"/>
              <a:ext cx="928419" cy="20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1" name="Rechthoek 80"/>
            <p:cNvSpPr/>
            <p:nvPr/>
          </p:nvSpPr>
          <p:spPr>
            <a:xfrm rot="20599525">
              <a:off x="7581296" y="3778227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1" name="Groep 120"/>
          <p:cNvGrpSpPr/>
          <p:nvPr/>
        </p:nvGrpSpPr>
        <p:grpSpPr>
          <a:xfrm>
            <a:off x="4122524" y="2075376"/>
            <a:ext cx="928419" cy="324865"/>
            <a:chOff x="7335285" y="4075543"/>
            <a:chExt cx="928419" cy="324865"/>
          </a:xfrm>
        </p:grpSpPr>
        <p:sp>
          <p:nvSpPr>
            <p:cNvPr id="78" name="Rechthoek 77"/>
            <p:cNvSpPr/>
            <p:nvPr/>
          </p:nvSpPr>
          <p:spPr>
            <a:xfrm rot="20599525">
              <a:off x="7335285" y="4075543"/>
              <a:ext cx="928419" cy="3248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2" name="Rechthoek 81"/>
            <p:cNvSpPr/>
            <p:nvPr/>
          </p:nvSpPr>
          <p:spPr>
            <a:xfrm rot="20599525">
              <a:off x="7704410" y="4169535"/>
              <a:ext cx="315663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0" name="Groep 119"/>
          <p:cNvGrpSpPr/>
          <p:nvPr/>
        </p:nvGrpSpPr>
        <p:grpSpPr>
          <a:xfrm>
            <a:off x="184720" y="3840507"/>
            <a:ext cx="895212" cy="160777"/>
            <a:chOff x="7368276" y="4232690"/>
            <a:chExt cx="895212" cy="160777"/>
          </a:xfrm>
        </p:grpSpPr>
        <p:sp>
          <p:nvSpPr>
            <p:cNvPr id="79" name="Rechthoek 78"/>
            <p:cNvSpPr/>
            <p:nvPr/>
          </p:nvSpPr>
          <p:spPr>
            <a:xfrm rot="20599525">
              <a:off x="7368276" y="4232690"/>
              <a:ext cx="895212" cy="1189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" name="Rechthoek 82"/>
            <p:cNvSpPr/>
            <p:nvPr/>
          </p:nvSpPr>
          <p:spPr>
            <a:xfrm rot="20599525">
              <a:off x="7748080" y="4315324"/>
              <a:ext cx="315663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270913" y="2863265"/>
            <a:ext cx="297210" cy="928419"/>
            <a:chOff x="2463515" y="1762320"/>
            <a:chExt cx="297210" cy="928419"/>
          </a:xfrm>
        </p:grpSpPr>
        <p:sp>
          <p:nvSpPr>
            <p:cNvPr id="99" name="Rechthoek 98"/>
            <p:cNvSpPr/>
            <p:nvPr/>
          </p:nvSpPr>
          <p:spPr>
            <a:xfrm rot="3189416">
              <a:off x="2099521" y="2126314"/>
              <a:ext cx="928419" cy="200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2" name="Rechthoek 101"/>
            <p:cNvSpPr/>
            <p:nvPr/>
          </p:nvSpPr>
          <p:spPr>
            <a:xfrm rot="3189416">
              <a:off x="2563823" y="2388847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7554831" y="3838735"/>
            <a:ext cx="270680" cy="928419"/>
            <a:chOff x="2624519" y="1641234"/>
            <a:chExt cx="270680" cy="928419"/>
          </a:xfrm>
        </p:grpSpPr>
        <p:sp>
          <p:nvSpPr>
            <p:cNvPr id="98" name="Rechthoek 97"/>
            <p:cNvSpPr/>
            <p:nvPr/>
          </p:nvSpPr>
          <p:spPr>
            <a:xfrm rot="3189416">
              <a:off x="2261126" y="2004627"/>
              <a:ext cx="928419" cy="20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3" name="Rechthoek 102"/>
            <p:cNvSpPr/>
            <p:nvPr/>
          </p:nvSpPr>
          <p:spPr>
            <a:xfrm rot="3189416">
              <a:off x="2698297" y="2258413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6883013" y="3785871"/>
            <a:ext cx="403648" cy="928419"/>
            <a:chOff x="2190500" y="1922528"/>
            <a:chExt cx="403648" cy="928419"/>
          </a:xfrm>
        </p:grpSpPr>
        <p:sp>
          <p:nvSpPr>
            <p:cNvPr id="100" name="Rechthoek 99"/>
            <p:cNvSpPr/>
            <p:nvPr/>
          </p:nvSpPr>
          <p:spPr>
            <a:xfrm rot="3189416">
              <a:off x="1888723" y="2224305"/>
              <a:ext cx="928419" cy="3248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4" name="Rechthoek 103"/>
            <p:cNvSpPr/>
            <p:nvPr/>
          </p:nvSpPr>
          <p:spPr>
            <a:xfrm rot="3189416">
              <a:off x="2397246" y="2504132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6443324" y="2714574"/>
            <a:ext cx="209797" cy="895212"/>
            <a:chOff x="2248269" y="1973193"/>
            <a:chExt cx="209797" cy="895212"/>
          </a:xfrm>
        </p:grpSpPr>
        <p:sp>
          <p:nvSpPr>
            <p:cNvPr id="101" name="Rechthoek 100"/>
            <p:cNvSpPr/>
            <p:nvPr/>
          </p:nvSpPr>
          <p:spPr>
            <a:xfrm rot="3189416">
              <a:off x="1860124" y="2361338"/>
              <a:ext cx="895212" cy="1189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" name="Rechthoek 104"/>
            <p:cNvSpPr/>
            <p:nvPr/>
          </p:nvSpPr>
          <p:spPr>
            <a:xfrm rot="3189416">
              <a:off x="2261164" y="2604914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5759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Open Infrastructuur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Route 1: via </a:t>
            </a:r>
            <a:r>
              <a:rPr lang="nl-NL" sz="3200" dirty="0" err="1" smtClean="0"/>
              <a:t>Wikiwijs</a:t>
            </a:r>
            <a:r>
              <a:rPr lang="nl-NL" sz="3200" dirty="0" smtClean="0"/>
              <a:t> Maken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1555717" y="2636912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4695972" y="2636912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Wikiwijs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nl-NL" dirty="0"/>
          </a:p>
        </p:txBody>
      </p:sp>
      <p:grpSp>
        <p:nvGrpSpPr>
          <p:cNvPr id="3" name="Groep 2"/>
          <p:cNvGrpSpPr/>
          <p:nvPr/>
        </p:nvGrpSpPr>
        <p:grpSpPr>
          <a:xfrm>
            <a:off x="5312063" y="1837045"/>
            <a:ext cx="2012298" cy="1430077"/>
            <a:chOff x="5312063" y="1837045"/>
            <a:chExt cx="2012298" cy="14300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6" b="95318" l="22000" r="78000">
                          <a14:foregroundMark x1="48333" y1="25084" x2="48333" y2="25084"/>
                          <a14:foregroundMark x1="49333" y1="7023" x2="49333" y2="7023"/>
                          <a14:foregroundMark x1="45333" y1="19064" x2="45333" y2="19064"/>
                          <a14:foregroundMark x1="52667" y1="8696" x2="52667" y2="8696"/>
                          <a14:foregroundMark x1="47000" y1="14047" x2="47000" y2="14047"/>
                          <a14:foregroundMark x1="69667" y1="65886" x2="69667" y2="65886"/>
                          <a14:foregroundMark x1="52000" y1="24415" x2="52000" y2="24415"/>
                          <a14:backgroundMark x1="27000" y1="16054" x2="27000" y2="16054"/>
                          <a14:backgroundMark x1="59000" y1="81940" x2="59000" y2="81940"/>
                          <a14:backgroundMark x1="56000" y1="73244" x2="56000" y2="73244"/>
                          <a14:backgroundMark x1="55333" y1="66221" x2="55333" y2="66221"/>
                          <a14:backgroundMark x1="39000" y1="64214" x2="39000" y2="64214"/>
                          <a14:backgroundMark x1="35333" y1="78930" x2="35333" y2="78930"/>
                          <a14:backgroundMark x1="46333" y1="75920" x2="46333" y2="75920"/>
                          <a14:backgroundMark x1="38667" y1="68896" x2="38667" y2="688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683" y="1901013"/>
              <a:ext cx="1370678" cy="1366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kstvak 53"/>
            <p:cNvSpPr txBox="1"/>
            <p:nvPr/>
          </p:nvSpPr>
          <p:spPr>
            <a:xfrm>
              <a:off x="5312063" y="1837045"/>
              <a:ext cx="1045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Content </a:t>
              </a:r>
            </a:p>
            <a:p>
              <a:pPr algn="ctr"/>
              <a:r>
                <a:rPr lang="en-US" sz="1200" dirty="0" smtClean="0"/>
                <a:t>+</a:t>
              </a:r>
            </a:p>
            <a:p>
              <a:pPr algn="ctr"/>
              <a:r>
                <a:rPr lang="en-US" sz="1200" dirty="0" smtClean="0"/>
                <a:t> fijnmazige metadata</a:t>
              </a:r>
              <a:endParaRPr lang="nl-NL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2000" l="15000" r="93750">
                        <a14:backgroundMark x1="24583" y1="20667" x2="24583" y2="20667"/>
                        <a14:backgroundMark x1="27500" y1="11000" x2="27500" y2="11000"/>
                        <a14:backgroundMark x1="80833" y1="22000" x2="80833" y2="22000"/>
                        <a14:backgroundMark x1="70417" y1="58667" x2="70417" y2="58667"/>
                        <a14:backgroundMark x1="35833" y1="78667" x2="35833" y2="78667"/>
                        <a14:backgroundMark x1="21667" y1="69000" x2="21667" y2="69000"/>
                        <a14:backgroundMark x1="67083" y1="86333" x2="67083" y2="86333"/>
                        <a14:backgroundMark x1="79167" y1="71333" x2="79167" y2="71333"/>
                        <a14:backgroundMark x1="56667" y1="55333" x2="56667" y2="55333"/>
                        <a14:backgroundMark x1="50417" y1="53333" x2="50417" y2="53333"/>
                        <a14:backgroundMark x1="81250" y1="57333" x2="81250" y2="57333"/>
                        <a14:backgroundMark x1="29583" y1="40333" x2="29583" y2="40333"/>
                        <a14:backgroundMark x1="23750" y1="86000" x2="23750" y2="86000"/>
                        <a14:backgroundMark x1="82083" y1="87333" x2="82083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53" y="1826794"/>
            <a:ext cx="1089806" cy="13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2627785" y="1716663"/>
            <a:ext cx="2736304" cy="1460309"/>
            <a:chOff x="2627785" y="1716663"/>
            <a:chExt cx="2736304" cy="1460309"/>
          </a:xfrm>
        </p:grpSpPr>
        <p:grpSp>
          <p:nvGrpSpPr>
            <p:cNvPr id="6" name="Groep 5"/>
            <p:cNvGrpSpPr/>
            <p:nvPr/>
          </p:nvGrpSpPr>
          <p:grpSpPr>
            <a:xfrm>
              <a:off x="2627785" y="2389063"/>
              <a:ext cx="2736304" cy="787909"/>
              <a:chOff x="2627785" y="2389063"/>
              <a:chExt cx="2736304" cy="787909"/>
            </a:xfrm>
          </p:grpSpPr>
          <p:cxnSp>
            <p:nvCxnSpPr>
              <p:cNvPr id="57" name="Rechte verbindingslijn met pijl 56"/>
              <p:cNvCxnSpPr/>
              <p:nvPr/>
            </p:nvCxnSpPr>
            <p:spPr>
              <a:xfrm flipH="1">
                <a:off x="3288763" y="2924944"/>
                <a:ext cx="1414347" cy="1636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/>
              <p:cNvSpPr txBox="1"/>
              <p:nvPr/>
            </p:nvSpPr>
            <p:spPr>
              <a:xfrm>
                <a:off x="2627785" y="2389063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IMS CP Export met</a:t>
                </a:r>
              </a:p>
              <a:p>
                <a:pPr algn="ctr"/>
                <a:r>
                  <a:rPr lang="en-US" sz="1200" dirty="0" smtClean="0"/>
                  <a:t>fijnmazige metadata</a:t>
                </a:r>
                <a:endParaRPr lang="nl-NL" sz="1200" dirty="0"/>
              </a:p>
            </p:txBody>
          </p:sp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172" r="100000">
                            <a14:backgroundMark x1="16406" y1="5664" x2="16406" y2="5664"/>
                            <a14:backgroundMark x1="90039" y1="91602" x2="90039" y2="91602"/>
                            <a14:backgroundMark x1="83008" y1="81250" x2="83008" y2="81250"/>
                            <a14:backgroundMark x1="90430" y1="10742" x2="90430" y2="107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714" y="2818528"/>
                <a:ext cx="358444" cy="35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ep 15"/>
            <p:cNvGrpSpPr/>
            <p:nvPr/>
          </p:nvGrpSpPr>
          <p:grpSpPr>
            <a:xfrm>
              <a:off x="3582690" y="1716663"/>
              <a:ext cx="864096" cy="535880"/>
              <a:chOff x="6728916" y="1988840"/>
              <a:chExt cx="1587500" cy="936103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916" y="1988840"/>
                <a:ext cx="1587500" cy="8715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Rechte verbindingslijn met pijl 17"/>
              <p:cNvCxnSpPr/>
              <p:nvPr/>
            </p:nvCxnSpPr>
            <p:spPr>
              <a:xfrm flipV="1">
                <a:off x="6893618" y="2820653"/>
                <a:ext cx="95349" cy="1042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51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Route 2: de route via </a:t>
            </a:r>
            <a:r>
              <a:rPr lang="nl-NL" sz="3200" dirty="0" err="1" smtClean="0"/>
              <a:t>Edurep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4698256" y="3891814"/>
            <a:ext cx="1745952" cy="1613433"/>
            <a:chOff x="4698256" y="3891814"/>
            <a:chExt cx="1745952" cy="1613433"/>
          </a:xfrm>
        </p:grpSpPr>
        <p:sp>
          <p:nvSpPr>
            <p:cNvPr id="12" name="Tekstvak 11"/>
            <p:cNvSpPr txBox="1"/>
            <p:nvPr/>
          </p:nvSpPr>
          <p:spPr>
            <a:xfrm>
              <a:off x="4716016" y="3910849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URL van arrangement</a:t>
              </a:r>
              <a:endParaRPr lang="nl-NL" sz="1200" dirty="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4698256" y="4425127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Wikiwijs</a:t>
              </a:r>
              <a:r>
                <a:rPr lang="en-US" dirty="0"/>
                <a:t> </a:t>
              </a:r>
              <a:r>
                <a:rPr lang="en-US" dirty="0" err="1"/>
                <a:t>Delen</a:t>
              </a:r>
              <a:endParaRPr lang="nl-NL" dirty="0"/>
            </a:p>
          </p:txBody>
        </p:sp>
        <p:cxnSp>
          <p:nvCxnSpPr>
            <p:cNvPr id="27" name="Rechte verbindingslijn met pijl 26"/>
            <p:cNvCxnSpPr/>
            <p:nvPr/>
          </p:nvCxnSpPr>
          <p:spPr>
            <a:xfrm>
              <a:off x="5560068" y="3891814"/>
              <a:ext cx="0" cy="689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ep 8"/>
          <p:cNvGrpSpPr/>
          <p:nvPr/>
        </p:nvGrpSpPr>
        <p:grpSpPr>
          <a:xfrm>
            <a:off x="4695972" y="1837045"/>
            <a:ext cx="2628389" cy="1879987"/>
            <a:chOff x="4695972" y="1837045"/>
            <a:chExt cx="2628389" cy="1879987"/>
          </a:xfrm>
        </p:grpSpPr>
        <p:sp>
          <p:nvSpPr>
            <p:cNvPr id="25" name="Rechthoek 24"/>
            <p:cNvSpPr/>
            <p:nvPr/>
          </p:nvSpPr>
          <p:spPr>
            <a:xfrm>
              <a:off x="4695972" y="2636912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Wikiwijs</a:t>
              </a:r>
              <a:r>
                <a:rPr lang="en-US" dirty="0"/>
                <a:t> </a:t>
              </a:r>
              <a:r>
                <a:rPr lang="en-US" dirty="0" err="1"/>
                <a:t>Maken</a:t>
              </a:r>
              <a:endParaRPr lang="nl-NL" dirty="0"/>
            </a:p>
          </p:txBody>
        </p:sp>
        <p:grpSp>
          <p:nvGrpSpPr>
            <p:cNvPr id="3" name="Groep 2"/>
            <p:cNvGrpSpPr/>
            <p:nvPr/>
          </p:nvGrpSpPr>
          <p:grpSpPr>
            <a:xfrm>
              <a:off x="5312063" y="1837045"/>
              <a:ext cx="2012298" cy="1430077"/>
              <a:chOff x="5312063" y="1837045"/>
              <a:chExt cx="2012298" cy="143007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676" b="95318" l="22000" r="78000">
                            <a14:foregroundMark x1="48333" y1="25084" x2="48333" y2="25084"/>
                            <a14:foregroundMark x1="49333" y1="7023" x2="49333" y2="7023"/>
                            <a14:foregroundMark x1="45333" y1="19064" x2="45333" y2="19064"/>
                            <a14:foregroundMark x1="52667" y1="8696" x2="52667" y2="8696"/>
                            <a14:foregroundMark x1="47000" y1="14047" x2="47000" y2="14047"/>
                            <a14:foregroundMark x1="69667" y1="65886" x2="69667" y2="65886"/>
                            <a14:foregroundMark x1="52000" y1="24415" x2="52000" y2="24415"/>
                            <a14:backgroundMark x1="27000" y1="16054" x2="27000" y2="16054"/>
                            <a14:backgroundMark x1="59000" y1="81940" x2="59000" y2="81940"/>
                            <a14:backgroundMark x1="56000" y1="73244" x2="56000" y2="73244"/>
                            <a14:backgroundMark x1="55333" y1="66221" x2="55333" y2="66221"/>
                            <a14:backgroundMark x1="39000" y1="64214" x2="39000" y2="64214"/>
                            <a14:backgroundMark x1="35333" y1="78930" x2="35333" y2="78930"/>
                            <a14:backgroundMark x1="46333" y1="75920" x2="46333" y2="75920"/>
                            <a14:backgroundMark x1="38667" y1="68896" x2="38667" y2="688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3683" y="1901013"/>
                <a:ext cx="1370678" cy="1366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" name="Tekstvak 53"/>
              <p:cNvSpPr txBox="1"/>
              <p:nvPr/>
            </p:nvSpPr>
            <p:spPr>
              <a:xfrm>
                <a:off x="5312063" y="1837045"/>
                <a:ext cx="1045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Content </a:t>
                </a:r>
              </a:p>
              <a:p>
                <a:pPr algn="ctr"/>
                <a:r>
                  <a:rPr lang="en-US" sz="1200" dirty="0" smtClean="0"/>
                  <a:t>+</a:t>
                </a:r>
              </a:p>
              <a:p>
                <a:pPr algn="ctr"/>
                <a:r>
                  <a:rPr lang="en-US" sz="1200" dirty="0" smtClean="0"/>
                  <a:t> fijnmazige metadata</a:t>
                </a:r>
                <a:endParaRPr lang="nl-NL" sz="1200" dirty="0"/>
              </a:p>
            </p:txBody>
          </p:sp>
        </p:grpSp>
      </p:grpSp>
      <p:grpSp>
        <p:nvGrpSpPr>
          <p:cNvPr id="11" name="Groep 10"/>
          <p:cNvGrpSpPr/>
          <p:nvPr/>
        </p:nvGrpSpPr>
        <p:grpSpPr>
          <a:xfrm>
            <a:off x="6084168" y="3068960"/>
            <a:ext cx="2304256" cy="1800200"/>
            <a:chOff x="6084168" y="3068960"/>
            <a:chExt cx="2304256" cy="1800200"/>
          </a:xfrm>
        </p:grpSpPr>
        <p:cxnSp>
          <p:nvCxnSpPr>
            <p:cNvPr id="50" name="Rechte verbindingslijn met pijl 49"/>
            <p:cNvCxnSpPr/>
            <p:nvPr/>
          </p:nvCxnSpPr>
          <p:spPr>
            <a:xfrm flipH="1">
              <a:off x="6084168" y="3068960"/>
              <a:ext cx="554854" cy="1800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kstvak 54"/>
            <p:cNvSpPr txBox="1"/>
            <p:nvPr/>
          </p:nvSpPr>
          <p:spPr>
            <a:xfrm>
              <a:off x="6357495" y="3818515"/>
              <a:ext cx="2030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Metadata</a:t>
              </a:r>
            </a:p>
            <a:p>
              <a:pPr algn="ctr"/>
              <a:r>
                <a:rPr lang="en-US" sz="1200" dirty="0" smtClean="0"/>
                <a:t>(van heel het arrangement)</a:t>
              </a:r>
              <a:endParaRPr lang="nl-NL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2000" l="15000" r="93750">
                        <a14:backgroundMark x1="24583" y1="20667" x2="24583" y2="20667"/>
                        <a14:backgroundMark x1="27500" y1="11000" x2="27500" y2="11000"/>
                        <a14:backgroundMark x1="80833" y1="22000" x2="80833" y2="22000"/>
                        <a14:backgroundMark x1="70417" y1="58667" x2="70417" y2="58667"/>
                        <a14:backgroundMark x1="35833" y1="78667" x2="35833" y2="78667"/>
                        <a14:backgroundMark x1="21667" y1="69000" x2="21667" y2="69000"/>
                        <a14:backgroundMark x1="67083" y1="86333" x2="67083" y2="86333"/>
                        <a14:backgroundMark x1="79167" y1="71333" x2="79167" y2="71333"/>
                        <a14:backgroundMark x1="56667" y1="55333" x2="56667" y2="55333"/>
                        <a14:backgroundMark x1="50417" y1="53333" x2="50417" y2="53333"/>
                        <a14:backgroundMark x1="81250" y1="57333" x2="81250" y2="57333"/>
                        <a14:backgroundMark x1="29583" y1="40333" x2="29583" y2="40333"/>
                        <a14:backgroundMark x1="23750" y1="86000" x2="23750" y2="86000"/>
                        <a14:backgroundMark x1="82083" y1="87333" x2="82083" y2="8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753" y="1826794"/>
            <a:ext cx="1089806" cy="13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ep 5"/>
          <p:cNvGrpSpPr/>
          <p:nvPr/>
        </p:nvGrpSpPr>
        <p:grpSpPr>
          <a:xfrm>
            <a:off x="2627785" y="2389063"/>
            <a:ext cx="2736304" cy="787909"/>
            <a:chOff x="2627785" y="2389063"/>
            <a:chExt cx="2736304" cy="787909"/>
          </a:xfrm>
        </p:grpSpPr>
        <p:cxnSp>
          <p:nvCxnSpPr>
            <p:cNvPr id="57" name="Rechte verbindingslijn met pijl 56"/>
            <p:cNvCxnSpPr/>
            <p:nvPr/>
          </p:nvCxnSpPr>
          <p:spPr>
            <a:xfrm flipH="1">
              <a:off x="3288763" y="2924944"/>
              <a:ext cx="1414347" cy="163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kstvak 57"/>
            <p:cNvSpPr txBox="1"/>
            <p:nvPr/>
          </p:nvSpPr>
          <p:spPr>
            <a:xfrm>
              <a:off x="2627785" y="2389063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IMS CP Export met</a:t>
              </a:r>
            </a:p>
            <a:p>
              <a:pPr algn="ctr"/>
              <a:r>
                <a:rPr lang="en-US" sz="1200" b="1" dirty="0" smtClean="0"/>
                <a:t>fijnmazige metadata</a:t>
              </a:r>
              <a:endParaRPr lang="nl-NL" sz="1200" b="1" dirty="0"/>
            </a:p>
          </p:txBody>
        </p:sp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6714" y="2818528"/>
              <a:ext cx="358444" cy="35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ep 15"/>
          <p:cNvGrpSpPr/>
          <p:nvPr/>
        </p:nvGrpSpPr>
        <p:grpSpPr>
          <a:xfrm>
            <a:off x="2195736" y="3774182"/>
            <a:ext cx="2160240" cy="724462"/>
            <a:chOff x="2195736" y="3774182"/>
            <a:chExt cx="2160240" cy="724462"/>
          </a:xfrm>
        </p:grpSpPr>
        <p:cxnSp>
          <p:nvCxnSpPr>
            <p:cNvPr id="31" name="Rechte verbindingslijn met pijl 30"/>
            <p:cNvCxnSpPr/>
            <p:nvPr/>
          </p:nvCxnSpPr>
          <p:spPr>
            <a:xfrm flipV="1">
              <a:off x="2316758" y="3774182"/>
              <a:ext cx="0" cy="724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vak 63"/>
            <p:cNvSpPr txBox="1"/>
            <p:nvPr/>
          </p:nvSpPr>
          <p:spPr>
            <a:xfrm>
              <a:off x="2463466" y="3778796"/>
              <a:ext cx="1892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Zoekresultaat:</a:t>
              </a:r>
            </a:p>
            <a:p>
              <a:r>
                <a:rPr lang="en-US" sz="1200" dirty="0" smtClean="0"/>
                <a:t>LOM records </a:t>
              </a:r>
            </a:p>
            <a:p>
              <a:r>
                <a:rPr lang="en-US" sz="1200" dirty="0" smtClean="0"/>
                <a:t>(die IMSCP URL’s bevatten)</a:t>
              </a:r>
              <a:endParaRPr lang="nl-NL" sz="1200" dirty="0"/>
            </a:p>
          </p:txBody>
        </p:sp>
        <p:pic>
          <p:nvPicPr>
            <p:cNvPr id="7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8594" y1="57031" x2="58594" y2="57031"/>
                          <a14:foregroundMark x1="24609" y1="14844" x2="24609" y2="14844"/>
                          <a14:foregroundMark x1="51172" y1="23047" x2="51172" y2="23047"/>
                          <a14:foregroundMark x1="75000" y1="26953" x2="75000" y2="26953"/>
                          <a14:foregroundMark x1="77344" y1="28906" x2="77344" y2="28906"/>
                          <a14:foregroundMark x1="82813" y1="30469" x2="82813" y2="30469"/>
                          <a14:foregroundMark x1="83203" y1="28906" x2="83203" y2="28906"/>
                          <a14:foregroundMark x1="89844" y1="32422" x2="89844" y2="32422"/>
                          <a14:foregroundMark x1="89453" y1="49219" x2="89453" y2="49219"/>
                          <a14:foregroundMark x1="89844" y1="60156" x2="89844" y2="60156"/>
                          <a14:foregroundMark x1="88281" y1="71484" x2="88281" y2="71484"/>
                          <a14:foregroundMark x1="89844" y1="85156" x2="89844" y2="85156"/>
                          <a14:foregroundMark x1="89063" y1="71094" x2="89063" y2="71094"/>
                          <a14:foregroundMark x1="89453" y1="25000" x2="89453" y2="25000"/>
                          <a14:foregroundMark x1="24219" y1="10938" x2="24219" y2="10938"/>
                          <a14:foregroundMark x1="16797" y1="11328" x2="16797" y2="11328"/>
                          <a14:foregroundMark x1="15234" y1="9375" x2="15234" y2="9375"/>
                          <a14:foregroundMark x1="14063" y1="7031" x2="14063" y2="7031"/>
                          <a14:foregroundMark x1="9375" y1="16406" x2="9375" y2="16406"/>
                          <a14:foregroundMark x1="10156" y1="24219" x2="10156" y2="24219"/>
                          <a14:foregroundMark x1="78906" y1="26953" x2="78906" y2="26953"/>
                          <a14:foregroundMark x1="87500" y1="33594" x2="87500" y2="33594"/>
                          <a14:foregroundMark x1="74609" y1="92969" x2="74609" y2="92969"/>
                          <a14:foregroundMark x1="34766" y1="78906" x2="34766" y2="78906"/>
                          <a14:foregroundMark x1="19922" y1="73828" x2="19922" y2="73828"/>
                          <a14:backgroundMark x1="80078" y1="7813" x2="80078" y2="7813"/>
                          <a14:backgroundMark x1="28906" y1="88672" x2="28906" y2="88672"/>
                          <a14:backgroundMark x1="3906" y1="29297" x2="3906" y2="29297"/>
                          <a14:backgroundMark x1="94922" y1="56250" x2="94922" y2="5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983732"/>
              <a:ext cx="299214" cy="29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ep 13"/>
          <p:cNvGrpSpPr/>
          <p:nvPr/>
        </p:nvGrpSpPr>
        <p:grpSpPr>
          <a:xfrm>
            <a:off x="1555717" y="4441494"/>
            <a:ext cx="3147393" cy="1080120"/>
            <a:chOff x="1555717" y="4441494"/>
            <a:chExt cx="3147393" cy="1080120"/>
          </a:xfrm>
        </p:grpSpPr>
        <p:sp>
          <p:nvSpPr>
            <p:cNvPr id="8" name="Rechthoek 7"/>
            <p:cNvSpPr/>
            <p:nvPr/>
          </p:nvSpPr>
          <p:spPr>
            <a:xfrm>
              <a:off x="1555717" y="4441494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Edurep</a:t>
              </a:r>
              <a:endParaRPr lang="nl-NL" dirty="0"/>
            </a:p>
          </p:txBody>
        </p:sp>
        <p:cxnSp>
          <p:nvCxnSpPr>
            <p:cNvPr id="29" name="Rechte verbindingslijn met pijl 28"/>
            <p:cNvCxnSpPr/>
            <p:nvPr/>
          </p:nvCxnSpPr>
          <p:spPr>
            <a:xfrm flipH="1">
              <a:off x="3288763" y="4708194"/>
              <a:ext cx="1414347" cy="163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kstvak 39"/>
            <p:cNvSpPr txBox="1"/>
            <p:nvPr/>
          </p:nvSpPr>
          <p:spPr>
            <a:xfrm>
              <a:off x="3387895" y="4826687"/>
              <a:ext cx="12160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Metadata</a:t>
              </a:r>
              <a:endParaRPr lang="nl-NL" sz="1200" dirty="0"/>
            </a:p>
          </p:txBody>
        </p:sp>
        <p:pic>
          <p:nvPicPr>
            <p:cNvPr id="7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8594" y1="57031" x2="58594" y2="57031"/>
                          <a14:foregroundMark x1="24609" y1="14844" x2="24609" y2="14844"/>
                          <a14:foregroundMark x1="51172" y1="23047" x2="51172" y2="23047"/>
                          <a14:foregroundMark x1="75000" y1="26953" x2="75000" y2="26953"/>
                          <a14:foregroundMark x1="77344" y1="28906" x2="77344" y2="28906"/>
                          <a14:foregroundMark x1="82813" y1="30469" x2="82813" y2="30469"/>
                          <a14:foregroundMark x1="83203" y1="28906" x2="83203" y2="28906"/>
                          <a14:foregroundMark x1="89844" y1="32422" x2="89844" y2="32422"/>
                          <a14:foregroundMark x1="89453" y1="49219" x2="89453" y2="49219"/>
                          <a14:foregroundMark x1="89844" y1="60156" x2="89844" y2="60156"/>
                          <a14:foregroundMark x1="88281" y1="71484" x2="88281" y2="71484"/>
                          <a14:foregroundMark x1="89844" y1="85156" x2="89844" y2="85156"/>
                          <a14:foregroundMark x1="89063" y1="71094" x2="89063" y2="71094"/>
                          <a14:foregroundMark x1="89453" y1="25000" x2="89453" y2="25000"/>
                          <a14:foregroundMark x1="24219" y1="10938" x2="24219" y2="10938"/>
                          <a14:foregroundMark x1="16797" y1="11328" x2="16797" y2="11328"/>
                          <a14:foregroundMark x1="15234" y1="9375" x2="15234" y2="9375"/>
                          <a14:foregroundMark x1="14063" y1="7031" x2="14063" y2="7031"/>
                          <a14:foregroundMark x1="9375" y1="16406" x2="9375" y2="16406"/>
                          <a14:foregroundMark x1="10156" y1="24219" x2="10156" y2="24219"/>
                          <a14:foregroundMark x1="78906" y1="26953" x2="78906" y2="26953"/>
                          <a14:foregroundMark x1="87500" y1="33594" x2="87500" y2="33594"/>
                          <a14:foregroundMark x1="74609" y1="92969" x2="74609" y2="92969"/>
                          <a14:foregroundMark x1="34766" y1="78906" x2="34766" y2="78906"/>
                          <a14:foregroundMark x1="19922" y1="73828" x2="19922" y2="73828"/>
                          <a14:backgroundMark x1="80078" y1="7813" x2="80078" y2="7813"/>
                          <a14:backgroundMark x1="28906" y1="88672" x2="28906" y2="88672"/>
                          <a14:backgroundMark x1="3906" y1="29297" x2="3906" y2="29297"/>
                          <a14:backgroundMark x1="94922" y1="56250" x2="94922" y2="5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329" y="4574954"/>
              <a:ext cx="299214" cy="29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ep 14"/>
          <p:cNvGrpSpPr/>
          <p:nvPr/>
        </p:nvGrpSpPr>
        <p:grpSpPr>
          <a:xfrm>
            <a:off x="730462" y="2636912"/>
            <a:ext cx="2553447" cy="2071282"/>
            <a:chOff x="730462" y="2636912"/>
            <a:chExt cx="2553447" cy="2071282"/>
          </a:xfrm>
        </p:grpSpPr>
        <p:sp>
          <p:nvSpPr>
            <p:cNvPr id="13" name="Rechthoek 12"/>
            <p:cNvSpPr/>
            <p:nvPr/>
          </p:nvSpPr>
          <p:spPr>
            <a:xfrm>
              <a:off x="1555717" y="2636912"/>
              <a:ext cx="1728192" cy="1080120"/>
            </a:xfrm>
            <a:prstGeom prst="rect">
              <a:avLst/>
            </a:prstGeom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ELO</a:t>
              </a:r>
              <a:endParaRPr lang="nl-NL" dirty="0"/>
            </a:p>
          </p:txBody>
        </p:sp>
        <p:cxnSp>
          <p:nvCxnSpPr>
            <p:cNvPr id="56" name="Rechte verbindingslijn met pijl 55"/>
            <p:cNvCxnSpPr/>
            <p:nvPr/>
          </p:nvCxnSpPr>
          <p:spPr>
            <a:xfrm>
              <a:off x="2123728" y="3983732"/>
              <a:ext cx="0" cy="7244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kstvak 62"/>
            <p:cNvSpPr txBox="1"/>
            <p:nvPr/>
          </p:nvSpPr>
          <p:spPr>
            <a:xfrm>
              <a:off x="730462" y="3983732"/>
              <a:ext cx="14143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Zoekopdracht:</a:t>
              </a:r>
            </a:p>
            <a:p>
              <a:r>
                <a:rPr lang="en-US" sz="1200" dirty="0" smtClean="0"/>
                <a:t>Filter op IMSCP &amp;</a:t>
              </a:r>
            </a:p>
            <a:p>
              <a:r>
                <a:rPr lang="en-US" sz="1200" dirty="0" smtClean="0"/>
                <a:t>Overige metadata</a:t>
              </a:r>
              <a:endParaRPr lang="nl-NL" sz="12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6667" b="80000" l="14667" r="84667">
                          <a14:foregroundMark x1="23333" y1="50667" x2="23333" y2="50667"/>
                          <a14:foregroundMark x1="19333" y1="41333" x2="19333" y2="41333"/>
                          <a14:foregroundMark x1="21333" y1="36000" x2="21333" y2="36000"/>
                          <a14:foregroundMark x1="51333" y1="56000" x2="51333" y2="56000"/>
                          <a14:foregroundMark x1="31333" y1="61333" x2="31333" y2="61333"/>
                          <a14:foregroundMark x1="26000" y1="58000" x2="26000" y2="58000"/>
                          <a14:foregroundMark x1="54667" y1="48667" x2="54667" y2="48667"/>
                          <a14:foregroundMark x1="55333" y1="45333" x2="55333" y2="45333"/>
                          <a14:foregroundMark x1="23333" y1="55333" x2="23333" y2="55333"/>
                          <a14:foregroundMark x1="21333" y1="52667" x2="21333" y2="52667"/>
                          <a14:foregroundMark x1="20000" y1="48667" x2="20000" y2="48667"/>
                          <a14:foregroundMark x1="20000" y1="46000" x2="20000" y2="46000"/>
                          <a14:foregroundMark x1="31333" y1="26667" x2="31333" y2="26667"/>
                          <a14:backgroundMark x1="38000" y1="42667" x2="38000" y2="42667"/>
                          <a14:backgroundMark x1="71333" y1="34667" x2="71333" y2="34667"/>
                          <a14:backgroundMark x1="24667" y1="25333" x2="24667" y2="25333"/>
                          <a14:backgroundMark x1="23333" y1="66000" x2="23333" y2="66000"/>
                          <a14:backgroundMark x1="30667" y1="49333" x2="30667" y2="49333"/>
                          <a14:backgroundMark x1="36667" y1="49333" x2="36667" y2="49333"/>
                          <a14:backgroundMark x1="41333" y1="40000" x2="41333" y2="40000"/>
                          <a14:backgroundMark x1="50667" y1="70667" x2="50667" y2="70667"/>
                          <a14:backgroundMark x1="39333" y1="68667" x2="39333" y2="68667"/>
                          <a14:backgroundMark x1="79333" y1="78667" x2="79333" y2="7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827" y="4165943"/>
              <a:ext cx="360040" cy="36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0" y="548680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6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Gebruikte Open Standaarden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IMS Content Package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</a:t>
            </a:r>
            <a:r>
              <a:rPr lang="nl-NL" dirty="0" smtClean="0"/>
              <a:t>Uitlevering lesmateriaal naar ELO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525963"/>
          </a:xfrm>
        </p:spPr>
        <p:txBody>
          <a:bodyPr/>
          <a:lstStyle/>
          <a:p>
            <a:endParaRPr lang="nl-NL" sz="2000" dirty="0" smtClean="0"/>
          </a:p>
          <a:p>
            <a:r>
              <a:rPr lang="en-US" sz="2000" dirty="0" smtClean="0"/>
              <a:t>Open </a:t>
            </a:r>
            <a:r>
              <a:rPr lang="en-US" sz="2000" dirty="0" err="1" smtClean="0"/>
              <a:t>Standaard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Aanbevolen</a:t>
            </a:r>
            <a:r>
              <a:rPr lang="en-US" sz="2000" dirty="0" smtClean="0"/>
              <a:t> door </a:t>
            </a:r>
            <a:r>
              <a:rPr lang="en-US" sz="2000" dirty="0" err="1" smtClean="0"/>
              <a:t>Edustandaard</a:t>
            </a:r>
            <a:r>
              <a:rPr lang="en-US" sz="2000" dirty="0" smtClean="0"/>
              <a:t> (</a:t>
            </a:r>
            <a:r>
              <a:rPr lang="en-US" sz="2000" dirty="0" smtClean="0">
                <a:hlinkClick r:id="rId2"/>
              </a:rPr>
              <a:t>info-folder IMS CP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Gebruikte</a:t>
            </a:r>
            <a:r>
              <a:rPr lang="en-US" sz="2000" dirty="0" smtClean="0"/>
              <a:t> </a:t>
            </a:r>
            <a:r>
              <a:rPr lang="en-US" sz="2000" dirty="0" err="1" smtClean="0"/>
              <a:t>versie</a:t>
            </a:r>
            <a:r>
              <a:rPr lang="en-US" sz="2000" dirty="0" smtClean="0"/>
              <a:t>: </a:t>
            </a:r>
            <a:r>
              <a:rPr lang="en-US" sz="2000" dirty="0"/>
              <a:t>1.1.4 - Final </a:t>
            </a:r>
            <a:r>
              <a:rPr lang="en-US" sz="2000" dirty="0" smtClean="0"/>
              <a:t>Specification</a:t>
            </a:r>
          </a:p>
          <a:p>
            <a:r>
              <a:rPr lang="nl-NL" sz="2000" dirty="0" smtClean="0"/>
              <a:t>Specificatie</a:t>
            </a:r>
            <a:r>
              <a:rPr lang="en-US" sz="2000" dirty="0" smtClean="0"/>
              <a:t> is </a:t>
            </a:r>
            <a:r>
              <a:rPr lang="en-US" sz="2000" dirty="0" err="1" smtClean="0"/>
              <a:t>hier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vinden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http://www.imsglobal.org/content/packaging/#</a:t>
            </a:r>
            <a:r>
              <a:rPr lang="en-US" sz="2000" dirty="0" smtClean="0">
                <a:hlinkClick r:id="rId3"/>
              </a:rPr>
              <a:t>version1.1.4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pPr marL="0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6" y="5085184"/>
            <a:ext cx="809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2" y="476672"/>
            <a:ext cx="648072" cy="95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ep 8"/>
          <p:cNvGrpSpPr/>
          <p:nvPr/>
        </p:nvGrpSpPr>
        <p:grpSpPr>
          <a:xfrm>
            <a:off x="7149951" y="3615696"/>
            <a:ext cx="1526505" cy="1535568"/>
            <a:chOff x="1213357" y="1268760"/>
            <a:chExt cx="4726795" cy="4754860"/>
          </a:xfrm>
        </p:grpSpPr>
        <p:grpSp>
          <p:nvGrpSpPr>
            <p:cNvPr id="10" name="Groep 9"/>
            <p:cNvGrpSpPr/>
            <p:nvPr/>
          </p:nvGrpSpPr>
          <p:grpSpPr>
            <a:xfrm>
              <a:off x="1213357" y="1268760"/>
              <a:ext cx="4726795" cy="4754860"/>
              <a:chOff x="1213357" y="1268760"/>
              <a:chExt cx="4726795" cy="4754860"/>
            </a:xfrm>
          </p:grpSpPr>
          <p:grpSp>
            <p:nvGrpSpPr>
              <p:cNvPr id="15" name="Groep 14"/>
              <p:cNvGrpSpPr/>
              <p:nvPr/>
            </p:nvGrpSpPr>
            <p:grpSpPr>
              <a:xfrm>
                <a:off x="1547664" y="1631132"/>
                <a:ext cx="4392488" cy="4392488"/>
                <a:chOff x="1403648" y="1412776"/>
                <a:chExt cx="4392488" cy="4392488"/>
              </a:xfrm>
            </p:grpSpPr>
            <p:sp>
              <p:nvSpPr>
                <p:cNvPr id="17" name="Rechthoek 16"/>
                <p:cNvSpPr/>
                <p:nvPr/>
              </p:nvSpPr>
              <p:spPr>
                <a:xfrm>
                  <a:off x="1403648" y="1412776"/>
                  <a:ext cx="4392488" cy="439248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</p:txBody>
            </p:sp>
            <p:sp>
              <p:nvSpPr>
                <p:cNvPr id="18" name="Rechthoek 17"/>
                <p:cNvSpPr/>
                <p:nvPr/>
              </p:nvSpPr>
              <p:spPr>
                <a:xfrm>
                  <a:off x="1907704" y="2060848"/>
                  <a:ext cx="3384376" cy="2160240"/>
                </a:xfrm>
                <a:prstGeom prst="rect">
                  <a:avLst/>
                </a:prstGeom>
                <a:solidFill>
                  <a:srgbClr val="84389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19" name="Rechthoek 18"/>
                <p:cNvSpPr/>
                <p:nvPr/>
              </p:nvSpPr>
              <p:spPr>
                <a:xfrm>
                  <a:off x="1909624" y="4365104"/>
                  <a:ext cx="3384376" cy="1152128"/>
                </a:xfrm>
                <a:prstGeom prst="rect">
                  <a:avLst/>
                </a:prstGeom>
                <a:solidFill>
                  <a:srgbClr val="84389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0" name="Rechthoek 19"/>
                <p:cNvSpPr/>
                <p:nvPr/>
              </p:nvSpPr>
              <p:spPr>
                <a:xfrm>
                  <a:off x="2267744" y="2622436"/>
                  <a:ext cx="2592288" cy="3600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1" name="Rechthoek 20"/>
                <p:cNvSpPr/>
                <p:nvPr/>
              </p:nvSpPr>
              <p:spPr>
                <a:xfrm>
                  <a:off x="2267744" y="2980772"/>
                  <a:ext cx="2592288" cy="3600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2" name="Rechthoek 21"/>
                <p:cNvSpPr/>
                <p:nvPr/>
              </p:nvSpPr>
              <p:spPr>
                <a:xfrm>
                  <a:off x="2267744" y="3340812"/>
                  <a:ext cx="2592288" cy="3600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172" r="100000">
                            <a14:backgroundMark x1="16406" y1="5664" x2="16406" y2="5664"/>
                            <a14:backgroundMark x1="90039" y1="91602" x2="90039" y2="91602"/>
                            <a14:backgroundMark x1="83008" y1="81250" x2="83008" y2="81250"/>
                            <a14:backgroundMark x1="90430" y1="10742" x2="90430" y2="107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357" y="1268760"/>
                <a:ext cx="840283" cy="840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58594" y1="57031" x2="58594" y2="57031"/>
                          <a14:foregroundMark x1="24609" y1="14844" x2="24609" y2="14844"/>
                          <a14:foregroundMark x1="51172" y1="23047" x2="51172" y2="23047"/>
                          <a14:foregroundMark x1="75000" y1="26953" x2="75000" y2="26953"/>
                          <a14:foregroundMark x1="77344" y1="28906" x2="77344" y2="28906"/>
                          <a14:foregroundMark x1="82813" y1="30469" x2="82813" y2="30469"/>
                          <a14:foregroundMark x1="83203" y1="28906" x2="83203" y2="28906"/>
                          <a14:foregroundMark x1="89844" y1="32422" x2="89844" y2="32422"/>
                          <a14:foregroundMark x1="89453" y1="49219" x2="89453" y2="49219"/>
                          <a14:foregroundMark x1="89844" y1="60156" x2="89844" y2="60156"/>
                          <a14:foregroundMark x1="88281" y1="71484" x2="88281" y2="71484"/>
                          <a14:foregroundMark x1="89844" y1="85156" x2="89844" y2="85156"/>
                          <a14:foregroundMark x1="89063" y1="71094" x2="89063" y2="71094"/>
                          <a14:foregroundMark x1="89453" y1="25000" x2="89453" y2="25000"/>
                          <a14:foregroundMark x1="24219" y1="10938" x2="24219" y2="10938"/>
                          <a14:foregroundMark x1="16797" y1="11328" x2="16797" y2="11328"/>
                          <a14:foregroundMark x1="15234" y1="9375" x2="15234" y2="9375"/>
                          <a14:foregroundMark x1="14063" y1="7031" x2="14063" y2="7031"/>
                          <a14:foregroundMark x1="9375" y1="16406" x2="9375" y2="16406"/>
                          <a14:foregroundMark x1="10156" y1="24219" x2="10156" y2="24219"/>
                          <a14:foregroundMark x1="78906" y1="26953" x2="78906" y2="26953"/>
                          <a14:foregroundMark x1="87500" y1="33594" x2="87500" y2="33594"/>
                          <a14:foregroundMark x1="74609" y1="92969" x2="74609" y2="92969"/>
                          <a14:foregroundMark x1="34766" y1="78906" x2="34766" y2="78906"/>
                          <a14:foregroundMark x1="19922" y1="73828" x2="19922" y2="73828"/>
                          <a14:backgroundMark x1="80078" y1="7813" x2="80078" y2="7813"/>
                          <a14:backgroundMark x1="28906" y1="88672" x2="28906" y2="88672"/>
                          <a14:backgroundMark x1="3906" y1="29297" x2="3906" y2="29297"/>
                          <a14:backgroundMark x1="94922" y1="56250" x2="94922" y2="5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061317"/>
              <a:ext cx="756976" cy="756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16706" y1="16235" x2="16706" y2="16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3835" y="4352063"/>
              <a:ext cx="722767" cy="72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ep 22"/>
          <p:cNvGrpSpPr/>
          <p:nvPr/>
        </p:nvGrpSpPr>
        <p:grpSpPr>
          <a:xfrm>
            <a:off x="6228184" y="4453275"/>
            <a:ext cx="765710" cy="783160"/>
            <a:chOff x="5589068" y="2462109"/>
            <a:chExt cx="3242140" cy="3316026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16706" y1="16235" x2="16706" y2="16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068" y="2878929"/>
              <a:ext cx="2899206" cy="2899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24219" y1="45313" x2="24219" y2="45313"/>
                          <a14:foregroundMark x1="23438" y1="58203" x2="23438" y2="58203"/>
                          <a14:foregroundMark x1="18750" y1="64453" x2="18750" y2="64453"/>
                          <a14:foregroundMark x1="18750" y1="60547" x2="18750" y2="60547"/>
                          <a14:foregroundMark x1="19922" y1="73047" x2="19922" y2="73047"/>
                          <a14:foregroundMark x1="20703" y1="84766" x2="20703" y2="84766"/>
                          <a14:foregroundMark x1="33984" y1="89453" x2="33984" y2="89453"/>
                          <a14:foregroundMark x1="28125" y1="75781" x2="28125" y2="75781"/>
                          <a14:foregroundMark x1="27344" y1="64063" x2="27344" y2="64063"/>
                          <a14:foregroundMark x1="57422" y1="75781" x2="57422" y2="75781"/>
                          <a14:foregroundMark x1="68750" y1="71875" x2="68750" y2="71875"/>
                          <a14:foregroundMark x1="67578" y1="81250" x2="67578" y2="81250"/>
                          <a14:foregroundMark x1="76563" y1="64453" x2="76563" y2="64453"/>
                          <a14:foregroundMark x1="76563" y1="75391" x2="76563" y2="75391"/>
                          <a14:foregroundMark x1="76953" y1="72656" x2="76953" y2="72656"/>
                          <a14:foregroundMark x1="76563" y1="83984" x2="76563" y2="83984"/>
                          <a14:foregroundMark x1="70313" y1="90234" x2="70313" y2="90234"/>
                          <a14:foregroundMark x1="32031" y1="71875" x2="32031" y2="71875"/>
                          <a14:foregroundMark x1="32813" y1="64453" x2="32813" y2="64453"/>
                          <a14:foregroundMark x1="15625" y1="60547" x2="15625" y2="60547"/>
                          <a14:foregroundMark x1="15234" y1="57813" x2="15234" y2="57813"/>
                          <a14:foregroundMark x1="15234" y1="32031" x2="15234" y2="32031"/>
                          <a14:foregroundMark x1="38672" y1="90234" x2="38672" y2="90234"/>
                          <a14:foregroundMark x1="43750" y1="92188" x2="43750" y2="92188"/>
                          <a14:foregroundMark x1="46875" y1="92969" x2="46875" y2="92969"/>
                          <a14:foregroundMark x1="53125" y1="94141" x2="53125" y2="94141"/>
                          <a14:foregroundMark x1="58594" y1="94141" x2="58594" y2="94141"/>
                          <a14:foregroundMark x1="53906" y1="87891" x2="53906" y2="87891"/>
                          <a14:foregroundMark x1="53125" y1="82813" x2="53125" y2="82813"/>
                          <a14:foregroundMark x1="20313" y1="91016" x2="20313" y2="91016"/>
                          <a14:foregroundMark x1="67969" y1="91016" x2="67969" y2="91016"/>
                          <a14:foregroundMark x1="78125" y1="82422" x2="78125" y2="82422"/>
                          <a14:foregroundMark x1="76953" y1="89063" x2="76953" y2="89063"/>
                          <a14:foregroundMark x1="66016" y1="95313" x2="66016" y2="95313"/>
                          <a14:foregroundMark x1="75781" y1="92578" x2="75781" y2="92578"/>
                          <a14:foregroundMark x1="35938" y1="60547" x2="35938" y2="60547"/>
                          <a14:foregroundMark x1="29688" y1="59375" x2="29688" y2="59375"/>
                          <a14:foregroundMark x1="30078" y1="80859" x2="30078" y2="80859"/>
                          <a14:foregroundMark x1="66016" y1="75781" x2="66016" y2="75781"/>
                          <a14:backgroundMark x1="6641" y1="14453" x2="6641" y2="14453"/>
                          <a14:backgroundMark x1="93359" y1="76172" x2="93359" y2="76172"/>
                          <a14:backgroundMark x1="91797" y1="96484" x2="91797" y2="96484"/>
                          <a14:backgroundMark x1="11328" y1="97656" x2="11328" y2="97656"/>
                          <a14:backgroundMark x1="7813" y1="38281" x2="7813" y2="38281"/>
                          <a14:backgroundMark x1="19141" y1="10156" x2="19141" y2="10156"/>
                          <a14:backgroundMark x1="27344" y1="5469" x2="27344" y2="5469"/>
                          <a14:backgroundMark x1="69141" y1="26172" x2="69531" y2="25000"/>
                          <a14:backgroundMark x1="68359" y1="12500" x2="68359" y2="12500"/>
                          <a14:backgroundMark x1="63672" y1="7031" x2="63672" y2="7031"/>
                          <a14:backgroundMark x1="87500" y1="15625" x2="87500" y2="15625"/>
                          <a14:backgroundMark x1="7813" y1="58594" x2="7813" y2="58594"/>
                          <a14:backgroundMark x1="8203" y1="81250" x2="8203" y2="82422"/>
                          <a14:backgroundMark x1="56250" y1="98438" x2="56250" y2="98438"/>
                          <a14:backgroundMark x1="60938" y1="98438" x2="60938" y2="9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786" y="2756774"/>
              <a:ext cx="854224" cy="85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825" y="2620849"/>
              <a:ext cx="641668" cy="64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778" y="2756774"/>
              <a:ext cx="617984" cy="617984"/>
            </a:xfrm>
            <a:prstGeom prst="rect">
              <a:avLst/>
            </a:prstGeom>
            <a:noFill/>
            <a:ln>
              <a:noFill/>
            </a:ln>
            <a:scene3d>
              <a:camera prst="perspectiveHeroicExtremeLef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foregroundMark x1="59766" y1="56250" x2="59766" y2="56250"/>
                          <a14:foregroundMark x1="64453" y1="55859" x2="64453" y2="55859"/>
                          <a14:foregroundMark x1="62500" y1="56250" x2="62500" y2="56250"/>
                          <a14:foregroundMark x1="77734" y1="55469" x2="77734" y2="55469"/>
                          <a14:foregroundMark x1="91406" y1="71875" x2="91406" y2="71875"/>
                          <a14:foregroundMark x1="89844" y1="41797" x2="89844" y2="41797"/>
                          <a14:foregroundMark x1="93359" y1="44141" x2="93359" y2="44141"/>
                          <a14:backgroundMark x1="61328" y1="85938" x2="61328" y2="85938"/>
                          <a14:backgroundMark x1="95313" y1="35938" x2="95313" y2="35938"/>
                          <a14:backgroundMark x1="32422" y1="17969" x2="32422" y2="17969"/>
                          <a14:backgroundMark x1="47266" y1="53516" x2="47266" y2="53516"/>
                          <a14:backgroundMark x1="57813" y1="53125" x2="57813" y2="53125"/>
                          <a14:backgroundMark x1="62109" y1="53125" x2="62109" y2="53125"/>
                          <a14:backgroundMark x1="34766" y1="40625" x2="34766" y2="40625"/>
                          <a14:backgroundMark x1="32813" y1="29688" x2="32813" y2="29688"/>
                          <a14:backgroundMark x1="77734" y1="37500" x2="77734" y2="37500"/>
                          <a14:backgroundMark x1="4688" y1="62109" x2="4688" y2="62109"/>
                          <a14:backgroundMark x1="7422" y1="60547" x2="7422" y2="60547"/>
                          <a14:backgroundMark x1="11328" y1="59766" x2="11328" y2="59766"/>
                          <a14:backgroundMark x1="14844" y1="58984" x2="14844" y2="58984"/>
                          <a14:backgroundMark x1="7813" y1="83594" x2="7813" y2="83594"/>
                          <a14:backgroundMark x1="10547" y1="82031" x2="10547" y2="82031"/>
                          <a14:backgroundMark x1="14453" y1="80078" x2="14453" y2="80078"/>
                          <a14:backgroundMark x1="17188" y1="78906" x2="17188" y2="78906"/>
                          <a14:backgroundMark x1="18750" y1="58203" x2="18750" y2="58203"/>
                          <a14:backgroundMark x1="21094" y1="77734" x2="21094" y2="77734"/>
                          <a14:backgroundMark x1="25000" y1="76563" x2="25000" y2="76563"/>
                          <a14:backgroundMark x1="23438" y1="57813" x2="23438" y2="57813"/>
                          <a14:backgroundMark x1="27734" y1="57422" x2="27734" y2="57422"/>
                          <a14:backgroundMark x1="33594" y1="57422" x2="33594" y2="57422"/>
                          <a14:backgroundMark x1="37500" y1="57031" x2="37500" y2="57031"/>
                          <a14:backgroundMark x1="43359" y1="56641" x2="43359" y2="56641"/>
                          <a14:backgroundMark x1="48438" y1="56641" x2="48438" y2="56641"/>
                          <a14:backgroundMark x1="54688" y1="56641" x2="54688" y2="56641"/>
                          <a14:backgroundMark x1="59375" y1="55859" x2="59375" y2="55859"/>
                          <a14:backgroundMark x1="65234" y1="56641" x2="65234" y2="56641"/>
                          <a14:backgroundMark x1="65234" y1="55859" x2="65234" y2="55859"/>
                          <a14:backgroundMark x1="70703" y1="56250" x2="70703" y2="56250"/>
                          <a14:backgroundMark x1="76172" y1="55469" x2="76172" y2="55469"/>
                          <a14:backgroundMark x1="80078" y1="55469" x2="80078" y2="55469"/>
                          <a14:backgroundMark x1="29297" y1="76172" x2="29297" y2="76172"/>
                          <a14:backgroundMark x1="34375" y1="75781" x2="34375" y2="75781"/>
                          <a14:backgroundMark x1="38672" y1="75391" x2="38672" y2="75391"/>
                          <a14:backgroundMark x1="44141" y1="75391" x2="44141" y2="75391"/>
                          <a14:backgroundMark x1="49219" y1="75391" x2="49219" y2="75391"/>
                          <a14:backgroundMark x1="54297" y1="75000" x2="54297" y2="75000"/>
                          <a14:backgroundMark x1="60156" y1="74609" x2="60156" y2="74609"/>
                          <a14:backgroundMark x1="64844" y1="74219" x2="64844" y2="74219"/>
                          <a14:backgroundMark x1="69531" y1="74219" x2="69531" y2="74219"/>
                          <a14:backgroundMark x1="75391" y1="73828" x2="75391" y2="73828"/>
                          <a14:backgroundMark x1="79297" y1="73047" x2="79297" y2="73047"/>
                          <a14:backgroundMark x1="83594" y1="72266" x2="83594" y2="72266"/>
                          <a14:backgroundMark x1="87109" y1="71875" x2="87109" y2="71875"/>
                          <a14:backgroundMark x1="90234" y1="71094" x2="90234" y2="71094"/>
                          <a14:backgroundMark x1="92578" y1="69922" x2="92578" y2="69922"/>
                          <a14:backgroundMark x1="88672" y1="42969" x2="88672" y2="42969"/>
                          <a14:backgroundMark x1="90625" y1="43359" x2="90625" y2="43359"/>
                          <a14:backgroundMark x1="80859" y1="54297" x2="80859" y2="54297"/>
                          <a14:backgroundMark x1="70703" y1="51953" x2="70703" y2="51953"/>
                          <a14:backgroundMark x1="68359" y1="51172" x2="68359" y2="51172"/>
                          <a14:backgroundMark x1="73828" y1="52344" x2="73828" y2="52344"/>
                          <a14:backgroundMark x1="76172" y1="52344" x2="76172" y2="52344"/>
                          <a14:backgroundMark x1="78516" y1="52734" x2="78516" y2="52734"/>
                          <a14:backgroundMark x1="85547" y1="55078" x2="85547" y2="55078"/>
                          <a14:backgroundMark x1="84375" y1="54688" x2="84375" y2="54688"/>
                          <a14:backgroundMark x1="93750" y1="45703" x2="93750" y2="45703"/>
                          <a14:backgroundMark x1="86328" y1="42188" x2="86328" y2="42188"/>
                          <a14:backgroundMark x1="96484" y1="48828" x2="96484" y2="48828"/>
                          <a14:backgroundMark x1="92188" y1="44531" x2="92188" y2="44531"/>
                          <a14:backgroundMark x1="94922" y1="46875" x2="94922" y2="46875"/>
                          <a14:backgroundMark x1="54688" y1="76563" x2="54688" y2="76563"/>
                          <a14:backgroundMark x1="43359" y1="77344" x2="43359" y2="77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786" y="3746910"/>
              <a:ext cx="728992" cy="7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foregroundMark x1="47973" y1="40541" x2="47973" y2="40541"/>
                          <a14:foregroundMark x1="47297" y1="47297" x2="47297" y2="47297"/>
                          <a14:foregroundMark x1="40541" y1="62162" x2="40541" y2="62162"/>
                          <a14:foregroundMark x1="53378" y1="57432" x2="53378" y2="57432"/>
                          <a14:foregroundMark x1="58108" y1="6757" x2="58108" y2="6757"/>
                          <a14:foregroundMark x1="47973" y1="4730" x2="47973" y2="4730"/>
                          <a14:foregroundMark x1="39865" y1="4730" x2="39865" y2="4730"/>
                          <a14:foregroundMark x1="34459" y1="4054" x2="34459" y2="40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398" y="3293878"/>
              <a:ext cx="615635" cy="61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692" b="89941" l="9467" r="89941">
                          <a14:foregroundMark x1="34911" y1="43195" x2="34911" y2="43195"/>
                          <a14:foregroundMark x1="49112" y1="7692" x2="49112" y2="7692"/>
                          <a14:foregroundMark x1="42012" y1="11834" x2="42012" y2="11834"/>
                          <a14:foregroundMark x1="45562" y1="10651" x2="45562" y2="10651"/>
                          <a14:foregroundMark x1="21302" y1="37870" x2="21302" y2="37870"/>
                          <a14:foregroundMark x1="27219" y1="26627" x2="27219" y2="26627"/>
                          <a14:foregroundMark x1="30178" y1="21302" x2="30178" y2="21302"/>
                          <a14:foregroundMark x1="34320" y1="17751" x2="34320" y2="17751"/>
                          <a14:foregroundMark x1="64497" y1="78698" x2="64497" y2="78698"/>
                          <a14:foregroundMark x1="68047" y1="72781" x2="68047" y2="72781"/>
                          <a14:foregroundMark x1="76331" y1="35503" x2="76331" y2="35503"/>
                          <a14:foregroundMark x1="76923" y1="41420" x2="76923" y2="414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941" y="3458730"/>
              <a:ext cx="701522" cy="70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3125" b="91016" l="2344" r="96094">
                          <a14:foregroundMark x1="30859" y1="63672" x2="30859" y2="63672"/>
                          <a14:foregroundMark x1="13281" y1="68359" x2="13281" y2="68359"/>
                          <a14:foregroundMark x1="89063" y1="68359" x2="89063" y2="68359"/>
                          <a14:backgroundMark x1="19922" y1="11719" x2="19922" y2="11719"/>
                          <a14:backgroundMark x1="81641" y1="10156" x2="81641" y2="10156"/>
                          <a14:backgroundMark x1="9766" y1="82813" x2="9766" y2="82813"/>
                          <a14:backgroundMark x1="35156" y1="86328" x2="35156" y2="86328"/>
                          <a14:backgroundMark x1="44141" y1="11719" x2="44141" y2="11719"/>
                          <a14:backgroundMark x1="15625" y1="25781" x2="15625" y2="25781"/>
                          <a14:backgroundMark x1="85547" y1="28906" x2="85547" y2="28906"/>
                          <a14:backgroundMark x1="91797" y1="49609" x2="91797" y2="49609"/>
                          <a14:backgroundMark x1="10156" y1="60938" x2="10156" y2="6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493" y="2462109"/>
              <a:ext cx="950715" cy="95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55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QTI </a:t>
            </a:r>
            <a:r>
              <a:rPr lang="nl-NL" sz="3200" dirty="0" smtClean="0"/>
              <a:t>standaard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Open standaard format: </a:t>
            </a:r>
            <a:r>
              <a:rPr lang="nl-NL" sz="2400" b="1" dirty="0" smtClean="0"/>
              <a:t>NL-QTI</a:t>
            </a:r>
            <a:r>
              <a:rPr lang="nl-NL" sz="2400" dirty="0" smtClean="0"/>
              <a:t> </a:t>
            </a:r>
            <a:r>
              <a:rPr lang="nl-NL" sz="2400" dirty="0"/>
              <a:t>(Question </a:t>
            </a:r>
            <a:r>
              <a:rPr lang="nl-NL" sz="2400" dirty="0" err="1"/>
              <a:t>and</a:t>
            </a:r>
            <a:r>
              <a:rPr lang="nl-NL" sz="2400" dirty="0"/>
              <a:t> Test </a:t>
            </a:r>
            <a:r>
              <a:rPr lang="nl-NL" sz="2400" dirty="0" err="1" smtClean="0"/>
              <a:t>Interoperability</a:t>
            </a:r>
            <a:r>
              <a:rPr lang="nl-NL" sz="2400" dirty="0" smtClean="0"/>
              <a:t>) voor integratie oefening/toets in ELO.</a:t>
            </a:r>
          </a:p>
          <a:p>
            <a:r>
              <a:rPr lang="en-US" sz="2400" dirty="0" err="1" smtClean="0"/>
              <a:t>Aanbevolen</a:t>
            </a:r>
            <a:r>
              <a:rPr lang="en-US" sz="2400" dirty="0" smtClean="0"/>
              <a:t> door </a:t>
            </a:r>
            <a:r>
              <a:rPr lang="en-US" sz="2400" dirty="0" err="1" smtClean="0"/>
              <a:t>Edustandaard</a:t>
            </a:r>
            <a:endParaRPr lang="nl-NL" sz="2400" dirty="0" smtClean="0"/>
          </a:p>
          <a:p>
            <a:r>
              <a:rPr lang="nl-NL" sz="2400" b="1" dirty="0" smtClean="0">
                <a:hlinkClick r:id="rId2"/>
              </a:rPr>
              <a:t>NL-QTI</a:t>
            </a:r>
            <a:r>
              <a:rPr lang="nl-NL" sz="2400" dirty="0" smtClean="0"/>
              <a:t> </a:t>
            </a:r>
            <a:r>
              <a:rPr lang="nl-NL" sz="2400" dirty="0"/>
              <a:t>is in feite gewoon </a:t>
            </a:r>
            <a:r>
              <a:rPr lang="nl-NL" sz="2400" b="1" dirty="0">
                <a:hlinkClick r:id="rId3"/>
              </a:rPr>
              <a:t>IMS QTI 2.1</a:t>
            </a:r>
            <a:r>
              <a:rPr lang="nl-NL" sz="2400" dirty="0"/>
              <a:t>, zonder een aantal (zeer) complexe </a:t>
            </a:r>
            <a:r>
              <a:rPr lang="nl-NL" sz="2400" dirty="0" smtClean="0"/>
              <a:t>vraagtypes</a:t>
            </a:r>
            <a:endParaRPr lang="nl-NL" sz="2400" dirty="0"/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Wikiwijs</a:t>
            </a:r>
            <a:r>
              <a:rPr lang="nl-NL" dirty="0"/>
              <a:t> Maken – Uitlevering lesmateriaal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6" y="4894262"/>
            <a:ext cx="809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ep 7"/>
          <p:cNvGrpSpPr/>
          <p:nvPr/>
        </p:nvGrpSpPr>
        <p:grpSpPr>
          <a:xfrm>
            <a:off x="7020272" y="3504452"/>
            <a:ext cx="1558443" cy="1543186"/>
            <a:chOff x="1213357" y="1268760"/>
            <a:chExt cx="4726795" cy="4680520"/>
          </a:xfrm>
        </p:grpSpPr>
        <p:grpSp>
          <p:nvGrpSpPr>
            <p:cNvPr id="9" name="Groep 8"/>
            <p:cNvGrpSpPr/>
            <p:nvPr/>
          </p:nvGrpSpPr>
          <p:grpSpPr>
            <a:xfrm>
              <a:off x="1213357" y="1268760"/>
              <a:ext cx="4726795" cy="4680520"/>
              <a:chOff x="1213357" y="1268760"/>
              <a:chExt cx="4726795" cy="4680520"/>
            </a:xfrm>
          </p:grpSpPr>
          <p:grpSp>
            <p:nvGrpSpPr>
              <p:cNvPr id="17" name="Groep 16"/>
              <p:cNvGrpSpPr/>
              <p:nvPr/>
            </p:nvGrpSpPr>
            <p:grpSpPr>
              <a:xfrm>
                <a:off x="1547664" y="1445690"/>
                <a:ext cx="4392488" cy="4503590"/>
                <a:chOff x="1403648" y="1412776"/>
                <a:chExt cx="4392488" cy="4392488"/>
              </a:xfrm>
            </p:grpSpPr>
            <p:sp>
              <p:nvSpPr>
                <p:cNvPr id="19" name="Rechthoek 18"/>
                <p:cNvSpPr/>
                <p:nvPr/>
              </p:nvSpPr>
              <p:spPr>
                <a:xfrm>
                  <a:off x="1403648" y="1412776"/>
                  <a:ext cx="4392488" cy="4392488"/>
                </a:xfrm>
                <a:prstGeom prst="rect">
                  <a:avLst/>
                </a:prstGeom>
                <a:solidFill>
                  <a:schemeClr val="accent4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r>
                    <a:rPr lang="nl-NL" dirty="0" smtClean="0"/>
                    <a:t>...</a:t>
                  </a:r>
                  <a:endParaRPr lang="nl-NL" dirty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</p:txBody>
            </p:sp>
            <p:sp>
              <p:nvSpPr>
                <p:cNvPr id="20" name="Rechthoek 19"/>
                <p:cNvSpPr/>
                <p:nvPr/>
              </p:nvSpPr>
              <p:spPr>
                <a:xfrm>
                  <a:off x="1907704" y="2060848"/>
                  <a:ext cx="3384376" cy="1816379"/>
                </a:xfrm>
                <a:prstGeom prst="rect">
                  <a:avLst/>
                </a:prstGeom>
                <a:solidFill>
                  <a:srgbClr val="84389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21" name="Rechthoek 20"/>
                <p:cNvSpPr/>
                <p:nvPr/>
              </p:nvSpPr>
              <p:spPr>
                <a:xfrm>
                  <a:off x="1907704" y="4072270"/>
                  <a:ext cx="3384376" cy="304956"/>
                </a:xfrm>
                <a:prstGeom prst="rect">
                  <a:avLst/>
                </a:prstGeom>
                <a:solidFill>
                  <a:srgbClr val="84389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22" name="Rechthoek 21"/>
                <p:cNvSpPr/>
                <p:nvPr/>
              </p:nvSpPr>
              <p:spPr>
                <a:xfrm>
                  <a:off x="2267744" y="2893012"/>
                  <a:ext cx="2592288" cy="844471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nl-NL" dirty="0"/>
                </a:p>
              </p:txBody>
            </p: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1172" r="100000">
                            <a14:backgroundMark x1="16406" y1="5664" x2="16406" y2="5664"/>
                            <a14:backgroundMark x1="90039" y1="91602" x2="90039" y2="91602"/>
                            <a14:backgroundMark x1="83008" y1="81250" x2="83008" y2="81250"/>
                            <a14:backgroundMark x1="90430" y1="10742" x2="90430" y2="107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3357" y="1268760"/>
                <a:ext cx="840283" cy="840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06" y1="16235" x2="16706" y2="16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96402" y="3829199"/>
              <a:ext cx="722767" cy="72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hthoek 10"/>
            <p:cNvSpPr/>
            <p:nvPr/>
          </p:nvSpPr>
          <p:spPr>
            <a:xfrm>
              <a:off x="2078048" y="5282625"/>
              <a:ext cx="3384376" cy="491369"/>
            </a:xfrm>
            <a:prstGeom prst="rect">
              <a:avLst/>
            </a:prstGeom>
            <a:solidFill>
              <a:srgbClr val="8438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2077180" y="4847892"/>
              <a:ext cx="3384376" cy="304956"/>
            </a:xfrm>
            <a:prstGeom prst="rect">
              <a:avLst/>
            </a:prstGeom>
            <a:solidFill>
              <a:srgbClr val="84389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16706" y1="16235" x2="16706" y2="16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10021" y="4531869"/>
              <a:ext cx="722767" cy="72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hthoek 13"/>
            <p:cNvSpPr/>
            <p:nvPr/>
          </p:nvSpPr>
          <p:spPr>
            <a:xfrm>
              <a:off x="2532788" y="3356992"/>
              <a:ext cx="2342906" cy="3519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rgbClr val="84389A"/>
                </a:solidFill>
              </a:endParaRPr>
            </a:p>
          </p:txBody>
        </p:sp>
        <p:sp>
          <p:nvSpPr>
            <p:cNvPr id="15" name="Rechthoek 14"/>
            <p:cNvSpPr/>
            <p:nvPr/>
          </p:nvSpPr>
          <p:spPr>
            <a:xfrm>
              <a:off x="2415717" y="2596633"/>
              <a:ext cx="2592288" cy="36914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8594" y1="57031" x2="58594" y2="57031"/>
                          <a14:foregroundMark x1="24609" y1="14844" x2="24609" y2="14844"/>
                          <a14:foregroundMark x1="51172" y1="23047" x2="51172" y2="23047"/>
                          <a14:foregroundMark x1="75000" y1="26953" x2="75000" y2="26953"/>
                          <a14:foregroundMark x1="77344" y1="28906" x2="77344" y2="28906"/>
                          <a14:foregroundMark x1="82813" y1="30469" x2="82813" y2="30469"/>
                          <a14:foregroundMark x1="83203" y1="28906" x2="83203" y2="28906"/>
                          <a14:foregroundMark x1="89844" y1="32422" x2="89844" y2="32422"/>
                          <a14:foregroundMark x1="89453" y1="49219" x2="89453" y2="49219"/>
                          <a14:foregroundMark x1="89844" y1="60156" x2="89844" y2="60156"/>
                          <a14:foregroundMark x1="88281" y1="71484" x2="88281" y2="71484"/>
                          <a14:foregroundMark x1="89844" y1="85156" x2="89844" y2="85156"/>
                          <a14:foregroundMark x1="89063" y1="71094" x2="89063" y2="71094"/>
                          <a14:foregroundMark x1="89453" y1="25000" x2="89453" y2="25000"/>
                          <a14:foregroundMark x1="24219" y1="10938" x2="24219" y2="10938"/>
                          <a14:foregroundMark x1="16797" y1="11328" x2="16797" y2="11328"/>
                          <a14:foregroundMark x1="15234" y1="9375" x2="15234" y2="9375"/>
                          <a14:foregroundMark x1="14063" y1="7031" x2="14063" y2="7031"/>
                          <a14:foregroundMark x1="9375" y1="16406" x2="9375" y2="16406"/>
                          <a14:foregroundMark x1="10156" y1="24219" x2="10156" y2="24219"/>
                          <a14:foregroundMark x1="78906" y1="26953" x2="78906" y2="26953"/>
                          <a14:foregroundMark x1="87500" y1="33594" x2="87500" y2="33594"/>
                          <a14:foregroundMark x1="74609" y1="92969" x2="74609" y2="92969"/>
                          <a14:foregroundMark x1="34766" y1="78906" x2="34766" y2="78906"/>
                          <a14:foregroundMark x1="19922" y1="73828" x2="19922" y2="73828"/>
                          <a14:backgroundMark x1="80078" y1="7813" x2="80078" y2="7813"/>
                          <a14:backgroundMark x1="28906" y1="88672" x2="28906" y2="88672"/>
                          <a14:backgroundMark x1="3906" y1="29297" x2="3906" y2="29297"/>
                          <a14:backgroundMark x1="94922" y1="56250" x2="94922" y2="5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061317"/>
              <a:ext cx="756976" cy="756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ep 22"/>
          <p:cNvGrpSpPr/>
          <p:nvPr/>
        </p:nvGrpSpPr>
        <p:grpSpPr>
          <a:xfrm>
            <a:off x="6013336" y="4142742"/>
            <a:ext cx="1006936" cy="1083527"/>
            <a:chOff x="6181870" y="3488426"/>
            <a:chExt cx="2899206" cy="3119731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16706" y1="16235" x2="16706" y2="16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1870" y="3708951"/>
              <a:ext cx="2899206" cy="2899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24219" y1="45313" x2="24219" y2="45313"/>
                          <a14:foregroundMark x1="23438" y1="58203" x2="23438" y2="58203"/>
                          <a14:foregroundMark x1="18750" y1="64453" x2="18750" y2="64453"/>
                          <a14:foregroundMark x1="18750" y1="60547" x2="18750" y2="60547"/>
                          <a14:foregroundMark x1="19922" y1="73047" x2="19922" y2="73047"/>
                          <a14:foregroundMark x1="20703" y1="84766" x2="20703" y2="84766"/>
                          <a14:foregroundMark x1="33984" y1="89453" x2="33984" y2="89453"/>
                          <a14:foregroundMark x1="28125" y1="75781" x2="28125" y2="75781"/>
                          <a14:foregroundMark x1="27344" y1="64063" x2="27344" y2="64063"/>
                          <a14:foregroundMark x1="57422" y1="75781" x2="57422" y2="75781"/>
                          <a14:foregroundMark x1="68750" y1="71875" x2="68750" y2="71875"/>
                          <a14:foregroundMark x1="67578" y1="81250" x2="67578" y2="81250"/>
                          <a14:foregroundMark x1="76563" y1="64453" x2="76563" y2="64453"/>
                          <a14:foregroundMark x1="76563" y1="75391" x2="76563" y2="75391"/>
                          <a14:foregroundMark x1="76953" y1="72656" x2="76953" y2="72656"/>
                          <a14:foregroundMark x1="76563" y1="83984" x2="76563" y2="83984"/>
                          <a14:foregroundMark x1="70313" y1="90234" x2="70313" y2="90234"/>
                          <a14:foregroundMark x1="32031" y1="71875" x2="32031" y2="71875"/>
                          <a14:foregroundMark x1="32813" y1="64453" x2="32813" y2="64453"/>
                          <a14:foregroundMark x1="15625" y1="60547" x2="15625" y2="60547"/>
                          <a14:foregroundMark x1="15234" y1="57813" x2="15234" y2="57813"/>
                          <a14:foregroundMark x1="15234" y1="32031" x2="15234" y2="32031"/>
                          <a14:foregroundMark x1="38672" y1="90234" x2="38672" y2="90234"/>
                          <a14:foregroundMark x1="43750" y1="92188" x2="43750" y2="92188"/>
                          <a14:foregroundMark x1="46875" y1="92969" x2="46875" y2="92969"/>
                          <a14:foregroundMark x1="53125" y1="94141" x2="53125" y2="94141"/>
                          <a14:foregroundMark x1="58594" y1="94141" x2="58594" y2="94141"/>
                          <a14:foregroundMark x1="53906" y1="87891" x2="53906" y2="87891"/>
                          <a14:foregroundMark x1="53125" y1="82813" x2="53125" y2="82813"/>
                          <a14:foregroundMark x1="20313" y1="91016" x2="20313" y2="91016"/>
                          <a14:foregroundMark x1="67969" y1="91016" x2="67969" y2="91016"/>
                          <a14:foregroundMark x1="78125" y1="82422" x2="78125" y2="82422"/>
                          <a14:foregroundMark x1="76953" y1="89063" x2="76953" y2="89063"/>
                          <a14:foregroundMark x1="66016" y1="95313" x2="66016" y2="95313"/>
                          <a14:foregroundMark x1="75781" y1="92578" x2="75781" y2="92578"/>
                          <a14:foregroundMark x1="35938" y1="60547" x2="35938" y2="60547"/>
                          <a14:foregroundMark x1="29688" y1="59375" x2="29688" y2="59375"/>
                          <a14:foregroundMark x1="30078" y1="80859" x2="30078" y2="80859"/>
                          <a14:foregroundMark x1="66016" y1="75781" x2="66016" y2="75781"/>
                          <a14:backgroundMark x1="6641" y1="14453" x2="6641" y2="14453"/>
                          <a14:backgroundMark x1="93359" y1="76172" x2="93359" y2="76172"/>
                          <a14:backgroundMark x1="91797" y1="96484" x2="91797" y2="96484"/>
                          <a14:backgroundMark x1="11328" y1="97656" x2="11328" y2="97656"/>
                          <a14:backgroundMark x1="7813" y1="38281" x2="7813" y2="38281"/>
                          <a14:backgroundMark x1="19141" y1="10156" x2="19141" y2="10156"/>
                          <a14:backgroundMark x1="27344" y1="5469" x2="27344" y2="5469"/>
                          <a14:backgroundMark x1="69141" y1="26172" x2="69531" y2="25000"/>
                          <a14:backgroundMark x1="68359" y1="12500" x2="68359" y2="12500"/>
                          <a14:backgroundMark x1="63672" y1="7031" x2="63672" y2="7031"/>
                          <a14:backgroundMark x1="87500" y1="15625" x2="87500" y2="15625"/>
                          <a14:backgroundMark x1="7813" y1="58594" x2="7813" y2="58594"/>
                          <a14:backgroundMark x1="8203" y1="81250" x2="8203" y2="82422"/>
                          <a14:backgroundMark x1="56250" y1="98438" x2="56250" y2="98438"/>
                          <a14:backgroundMark x1="60938" y1="98438" x2="60938" y2="9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682" y="3531900"/>
              <a:ext cx="854224" cy="854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59766" y1="56250" x2="59766" y2="56250"/>
                          <a14:foregroundMark x1="64453" y1="55859" x2="64453" y2="55859"/>
                          <a14:foregroundMark x1="62500" y1="56250" x2="62500" y2="56250"/>
                          <a14:foregroundMark x1="77734" y1="55469" x2="77734" y2="55469"/>
                          <a14:foregroundMark x1="91406" y1="71875" x2="91406" y2="71875"/>
                          <a14:foregroundMark x1="89844" y1="41797" x2="89844" y2="41797"/>
                          <a14:foregroundMark x1="93359" y1="44141" x2="93359" y2="44141"/>
                          <a14:backgroundMark x1="61328" y1="85938" x2="61328" y2="85938"/>
                          <a14:backgroundMark x1="95313" y1="35938" x2="95313" y2="35938"/>
                          <a14:backgroundMark x1="32422" y1="17969" x2="32422" y2="17969"/>
                          <a14:backgroundMark x1="47266" y1="53516" x2="47266" y2="53516"/>
                          <a14:backgroundMark x1="57813" y1="53125" x2="57813" y2="53125"/>
                          <a14:backgroundMark x1="62109" y1="53125" x2="62109" y2="53125"/>
                          <a14:backgroundMark x1="34766" y1="40625" x2="34766" y2="40625"/>
                          <a14:backgroundMark x1="32813" y1="29688" x2="32813" y2="29688"/>
                          <a14:backgroundMark x1="77734" y1="37500" x2="77734" y2="37500"/>
                          <a14:backgroundMark x1="4688" y1="62109" x2="4688" y2="62109"/>
                          <a14:backgroundMark x1="7422" y1="60547" x2="7422" y2="60547"/>
                          <a14:backgroundMark x1="11328" y1="59766" x2="11328" y2="59766"/>
                          <a14:backgroundMark x1="14844" y1="58984" x2="14844" y2="58984"/>
                          <a14:backgroundMark x1="7813" y1="83594" x2="7813" y2="83594"/>
                          <a14:backgroundMark x1="10547" y1="82031" x2="10547" y2="82031"/>
                          <a14:backgroundMark x1="14453" y1="80078" x2="14453" y2="80078"/>
                          <a14:backgroundMark x1="17188" y1="78906" x2="17188" y2="78906"/>
                          <a14:backgroundMark x1="18750" y1="58203" x2="18750" y2="58203"/>
                          <a14:backgroundMark x1="21094" y1="77734" x2="21094" y2="77734"/>
                          <a14:backgroundMark x1="25000" y1="76563" x2="25000" y2="76563"/>
                          <a14:backgroundMark x1="23438" y1="57813" x2="23438" y2="57813"/>
                          <a14:backgroundMark x1="27734" y1="57422" x2="27734" y2="57422"/>
                          <a14:backgroundMark x1="33594" y1="57422" x2="33594" y2="57422"/>
                          <a14:backgroundMark x1="37500" y1="57031" x2="37500" y2="57031"/>
                          <a14:backgroundMark x1="43359" y1="56641" x2="43359" y2="56641"/>
                          <a14:backgroundMark x1="48438" y1="56641" x2="48438" y2="56641"/>
                          <a14:backgroundMark x1="54688" y1="56641" x2="54688" y2="56641"/>
                          <a14:backgroundMark x1="59375" y1="55859" x2="59375" y2="55859"/>
                          <a14:backgroundMark x1="65234" y1="56641" x2="65234" y2="56641"/>
                          <a14:backgroundMark x1="65234" y1="55859" x2="65234" y2="55859"/>
                          <a14:backgroundMark x1="70703" y1="56250" x2="70703" y2="56250"/>
                          <a14:backgroundMark x1="76172" y1="55469" x2="76172" y2="55469"/>
                          <a14:backgroundMark x1="80078" y1="55469" x2="80078" y2="55469"/>
                          <a14:backgroundMark x1="29297" y1="76172" x2="29297" y2="76172"/>
                          <a14:backgroundMark x1="34375" y1="75781" x2="34375" y2="75781"/>
                          <a14:backgroundMark x1="38672" y1="75391" x2="38672" y2="75391"/>
                          <a14:backgroundMark x1="44141" y1="75391" x2="44141" y2="75391"/>
                          <a14:backgroundMark x1="49219" y1="75391" x2="49219" y2="75391"/>
                          <a14:backgroundMark x1="54297" y1="75000" x2="54297" y2="75000"/>
                          <a14:backgroundMark x1="60156" y1="74609" x2="60156" y2="74609"/>
                          <a14:backgroundMark x1="64844" y1="74219" x2="64844" y2="74219"/>
                          <a14:backgroundMark x1="69531" y1="74219" x2="69531" y2="74219"/>
                          <a14:backgroundMark x1="75391" y1="73828" x2="75391" y2="73828"/>
                          <a14:backgroundMark x1="79297" y1="73047" x2="79297" y2="73047"/>
                          <a14:backgroundMark x1="83594" y1="72266" x2="83594" y2="72266"/>
                          <a14:backgroundMark x1="87109" y1="71875" x2="87109" y2="71875"/>
                          <a14:backgroundMark x1="90234" y1="71094" x2="90234" y2="71094"/>
                          <a14:backgroundMark x1="92578" y1="69922" x2="92578" y2="69922"/>
                          <a14:backgroundMark x1="88672" y1="42969" x2="88672" y2="42969"/>
                          <a14:backgroundMark x1="90625" y1="43359" x2="90625" y2="43359"/>
                          <a14:backgroundMark x1="80859" y1="54297" x2="80859" y2="54297"/>
                          <a14:backgroundMark x1="70703" y1="51953" x2="70703" y2="51953"/>
                          <a14:backgroundMark x1="68359" y1="51172" x2="68359" y2="51172"/>
                          <a14:backgroundMark x1="73828" y1="52344" x2="73828" y2="52344"/>
                          <a14:backgroundMark x1="76172" y1="52344" x2="76172" y2="52344"/>
                          <a14:backgroundMark x1="78516" y1="52734" x2="78516" y2="52734"/>
                          <a14:backgroundMark x1="85547" y1="55078" x2="85547" y2="55078"/>
                          <a14:backgroundMark x1="84375" y1="54688" x2="84375" y2="54688"/>
                          <a14:backgroundMark x1="93750" y1="45703" x2="93750" y2="45703"/>
                          <a14:backgroundMark x1="86328" y1="42188" x2="86328" y2="42188"/>
                          <a14:backgroundMark x1="96484" y1="48828" x2="96484" y2="48828"/>
                          <a14:backgroundMark x1="92188" y1="44531" x2="92188" y2="44531"/>
                          <a14:backgroundMark x1="94922" y1="46875" x2="94922" y2="46875"/>
                          <a14:backgroundMark x1="54688" y1="76563" x2="54688" y2="76563"/>
                          <a14:backgroundMark x1="43359" y1="77344" x2="43359" y2="773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9572" y="4600209"/>
              <a:ext cx="728992" cy="7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7692" b="89941" l="9467" r="89941">
                          <a14:foregroundMark x1="34911" y1="43195" x2="34911" y2="43195"/>
                          <a14:foregroundMark x1="49112" y1="7692" x2="49112" y2="7692"/>
                          <a14:foregroundMark x1="42012" y1="11834" x2="42012" y2="11834"/>
                          <a14:foregroundMark x1="45562" y1="10651" x2="45562" y2="10651"/>
                          <a14:foregroundMark x1="21302" y1="37870" x2="21302" y2="37870"/>
                          <a14:foregroundMark x1="27219" y1="26627" x2="27219" y2="26627"/>
                          <a14:foregroundMark x1="30178" y1="21302" x2="30178" y2="21302"/>
                          <a14:foregroundMark x1="34320" y1="17751" x2="34320" y2="17751"/>
                          <a14:foregroundMark x1="64497" y1="78698" x2="64497" y2="78698"/>
                          <a14:foregroundMark x1="68047" y1="72781" x2="68047" y2="72781"/>
                          <a14:foregroundMark x1="76331" y1="35503" x2="76331" y2="35503"/>
                          <a14:foregroundMark x1="76923" y1="41420" x2="76923" y2="414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727" y="4312029"/>
              <a:ext cx="701522" cy="701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125" b="91016" l="2344" r="96094">
                          <a14:foregroundMark x1="30859" y1="63672" x2="30859" y2="63672"/>
                          <a14:foregroundMark x1="13281" y1="68359" x2="13281" y2="68359"/>
                          <a14:foregroundMark x1="89063" y1="68359" x2="89063" y2="68359"/>
                          <a14:backgroundMark x1="19922" y1="11719" x2="19922" y2="11719"/>
                          <a14:backgroundMark x1="81641" y1="10156" x2="81641" y2="10156"/>
                          <a14:backgroundMark x1="9766" y1="82813" x2="9766" y2="82813"/>
                          <a14:backgroundMark x1="35156" y1="86328" x2="35156" y2="86328"/>
                          <a14:backgroundMark x1="44141" y1="11719" x2="44141" y2="11719"/>
                          <a14:backgroundMark x1="15625" y1="25781" x2="15625" y2="25781"/>
                          <a14:backgroundMark x1="85547" y1="28906" x2="85547" y2="28906"/>
                          <a14:backgroundMark x1="91797" y1="49609" x2="91797" y2="49609"/>
                          <a14:backgroundMark x1="10156" y1="60938" x2="10156" y2="60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014" y="3488426"/>
              <a:ext cx="950715" cy="950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757"/>
            <a:ext cx="617984" cy="617984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Vraagtypes</a:t>
            </a:r>
            <a:r>
              <a:rPr lang="en-US" sz="3200" dirty="0" smtClean="0"/>
              <a:t> die </a:t>
            </a:r>
            <a:r>
              <a:rPr lang="en-US" sz="3200" dirty="0" err="1" smtClean="0"/>
              <a:t>Wikiwijs</a:t>
            </a:r>
            <a:r>
              <a:rPr lang="en-US" sz="3200" dirty="0" smtClean="0"/>
              <a:t> </a:t>
            </a:r>
            <a:r>
              <a:rPr lang="en-US" sz="3200" dirty="0" err="1" smtClean="0"/>
              <a:t>Maken</a:t>
            </a:r>
            <a:r>
              <a:rPr lang="en-US" sz="3200" dirty="0" smtClean="0"/>
              <a:t> </a:t>
            </a:r>
            <a:r>
              <a:rPr lang="en-US" sz="3200" dirty="0" err="1" smtClean="0"/>
              <a:t>aanbiedt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marL="0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err="1"/>
              <a:t>Wikiwijs</a:t>
            </a:r>
            <a:r>
              <a:rPr lang="nl-NL" dirty="0"/>
              <a:t> Maken – Uitlevering lesmateriaal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457200" y="14400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4C4C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400" dirty="0" smtClean="0"/>
          </a:p>
          <a:p>
            <a:endParaRPr lang="nl-NL" sz="2400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11425"/>
              </p:ext>
            </p:extLst>
          </p:nvPr>
        </p:nvGraphicFramePr>
        <p:xfrm>
          <a:off x="2267744" y="1325384"/>
          <a:ext cx="5328592" cy="3807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2424"/>
                <a:gridCol w="275616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Wikiwijs</a:t>
                      </a:r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Maken vraagtype</a:t>
                      </a:r>
                      <a:endParaRPr lang="nl-NL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(NL)QTI Question type</a:t>
                      </a:r>
                      <a:endParaRPr lang="nl-NL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Meerkeuze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choiceInteraction</a:t>
                      </a:r>
                      <a:endParaRPr lang="nl-NL" sz="1400" u="none" strike="noStrike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Combinatie (plaatjes)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matchInteraction</a:t>
                      </a:r>
                      <a:endParaRPr lang="nl-NL" sz="1400" b="0" i="0" u="none" strike="noStrike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Selecteer-woord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hottextInteraction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Woord-invullen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textEntryInteraction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Sleep-woord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gapMatchInteraction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Hotspot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hotspotInteraction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Volgorde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orderInteraction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Combineer tekst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matchInteraction</a:t>
                      </a:r>
                      <a:endParaRPr lang="nl-NL" sz="1400" b="0" i="0" u="none" strike="noStrike" dirty="0">
                        <a:solidFill>
                          <a:srgbClr val="0070C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1667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associateInteraction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extendedTextInteraction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graphicGapMatchInteraction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inlineChoiceInteraction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positionObjectInteraction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selectPointInteraction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 err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sliderInteraction</a:t>
                      </a:r>
                      <a:endParaRPr lang="nl-NL" sz="1400" b="0" i="0" u="none" strike="noStrike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Tekstvak 9"/>
          <p:cNvSpPr txBox="1"/>
          <p:nvPr/>
        </p:nvSpPr>
        <p:spPr>
          <a:xfrm>
            <a:off x="2263056" y="45342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Deze</a:t>
            </a:r>
            <a:r>
              <a:rPr lang="en-US" sz="1200" dirty="0" smtClean="0"/>
              <a:t> </a:t>
            </a:r>
            <a:r>
              <a:rPr lang="en-US" sz="1200" dirty="0" err="1" smtClean="0"/>
              <a:t>vraagtypes</a:t>
            </a:r>
            <a:r>
              <a:rPr lang="en-US" sz="1200" dirty="0" smtClean="0"/>
              <a:t> </a:t>
            </a:r>
            <a:r>
              <a:rPr lang="en-US" sz="1200" dirty="0" err="1" smtClean="0"/>
              <a:t>worden</a:t>
            </a:r>
            <a:endParaRPr lang="en-US" sz="1200" dirty="0"/>
          </a:p>
          <a:p>
            <a:pPr algn="r"/>
            <a:r>
              <a:rPr lang="en-US" sz="1200" dirty="0" err="1" smtClean="0"/>
              <a:t>niet</a:t>
            </a:r>
            <a:r>
              <a:rPr lang="en-US" sz="1200" dirty="0" smtClean="0"/>
              <a:t> </a:t>
            </a:r>
            <a:r>
              <a:rPr lang="en-US" sz="1200" dirty="0" err="1" smtClean="0"/>
              <a:t>aangeboden</a:t>
            </a:r>
            <a:r>
              <a:rPr lang="en-US" sz="1200" dirty="0" smtClean="0"/>
              <a:t> door</a:t>
            </a:r>
          </a:p>
          <a:p>
            <a:pPr algn="r"/>
            <a:r>
              <a:rPr lang="en-US" sz="1200" dirty="0" err="1" smtClean="0"/>
              <a:t>Wikiwijs</a:t>
            </a:r>
            <a:r>
              <a:rPr lang="en-US" sz="1200" dirty="0" smtClean="0"/>
              <a:t> </a:t>
            </a:r>
            <a:r>
              <a:rPr lang="en-US" sz="1200" dirty="0" err="1" smtClean="0"/>
              <a:t>Maken</a:t>
            </a:r>
            <a:endParaRPr lang="nl-NL" sz="1200" dirty="0"/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4135264" y="4149080"/>
            <a:ext cx="436736" cy="385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13864" b="11894"/>
          <a:stretch/>
        </p:blipFill>
        <p:spPr bwMode="auto">
          <a:xfrm>
            <a:off x="2315205" y="2021601"/>
            <a:ext cx="19303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5333"/>
          <a:stretch/>
        </p:blipFill>
        <p:spPr bwMode="auto">
          <a:xfrm>
            <a:off x="2279799" y="1800226"/>
            <a:ext cx="20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8926"/>
          <a:stretch/>
        </p:blipFill>
        <p:spPr bwMode="auto">
          <a:xfrm>
            <a:off x="2298848" y="1572814"/>
            <a:ext cx="190500" cy="16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10850" b="18911"/>
          <a:stretch/>
        </p:blipFill>
        <p:spPr bwMode="auto">
          <a:xfrm>
            <a:off x="2305680" y="2488406"/>
            <a:ext cx="201290" cy="14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5" b="11185"/>
          <a:stretch/>
        </p:blipFill>
        <p:spPr bwMode="auto">
          <a:xfrm>
            <a:off x="2305680" y="2235993"/>
            <a:ext cx="190500" cy="18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7" b="15333"/>
          <a:stretch/>
        </p:blipFill>
        <p:spPr bwMode="auto">
          <a:xfrm>
            <a:off x="2292499" y="2689226"/>
            <a:ext cx="20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2" b="13295"/>
          <a:stretch/>
        </p:blipFill>
        <p:spPr bwMode="auto">
          <a:xfrm>
            <a:off x="2319174" y="2914651"/>
            <a:ext cx="200025" cy="16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 b="12499"/>
          <a:stretch/>
        </p:blipFill>
        <p:spPr bwMode="auto">
          <a:xfrm>
            <a:off x="2309649" y="3131344"/>
            <a:ext cx="209550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5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Het </a:t>
            </a:r>
            <a:r>
              <a:rPr lang="nl-NL" sz="3200" dirty="0" smtClean="0">
                <a:solidFill>
                  <a:schemeClr val="bg1"/>
                </a:solidFill>
              </a:rPr>
              <a:t>Plan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Bulk import VO-Content materiaal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lvl="1"/>
            <a:r>
              <a:rPr lang="en-US" sz="2000" dirty="0" smtClean="0"/>
              <a:t>VO-Content </a:t>
            </a:r>
            <a:r>
              <a:rPr lang="en-US" sz="2000" dirty="0" err="1" smtClean="0"/>
              <a:t>levert</a:t>
            </a:r>
            <a:r>
              <a:rPr lang="en-US" sz="2000" dirty="0" smtClean="0"/>
              <a:t> open lessen: </a:t>
            </a:r>
            <a:r>
              <a:rPr lang="en-US" sz="2000" dirty="0" err="1" smtClean="0"/>
              <a:t>Nederlands</a:t>
            </a:r>
            <a:r>
              <a:rPr lang="en-US" sz="2000" dirty="0" smtClean="0"/>
              <a:t>, Engels, </a:t>
            </a:r>
            <a:r>
              <a:rPr lang="en-US" sz="2000" dirty="0" err="1" smtClean="0"/>
              <a:t>Duits</a:t>
            </a:r>
            <a:r>
              <a:rPr lang="en-US" sz="2000" dirty="0" smtClean="0"/>
              <a:t>, </a:t>
            </a:r>
            <a:r>
              <a:rPr lang="en-US" sz="2000" dirty="0" err="1" smtClean="0"/>
              <a:t>Aardrijkskunde</a:t>
            </a:r>
            <a:r>
              <a:rPr lang="en-US" sz="2000" dirty="0" smtClean="0"/>
              <a:t> (</a:t>
            </a:r>
            <a:r>
              <a:rPr lang="en-US" sz="2000" dirty="0" err="1" smtClean="0"/>
              <a:t>onderbouw</a:t>
            </a:r>
            <a:r>
              <a:rPr lang="en-US" sz="2000" dirty="0" smtClean="0"/>
              <a:t> VO)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Wikiwijs </a:t>
            </a:r>
            <a:r>
              <a:rPr lang="en-US" sz="2000" dirty="0" err="1" smtClean="0"/>
              <a:t>Maken</a:t>
            </a:r>
            <a:r>
              <a:rPr lang="en-US" sz="2000" dirty="0" smtClean="0"/>
              <a:t> </a:t>
            </a:r>
            <a:r>
              <a:rPr lang="en-US" sz="2000" dirty="0" err="1" smtClean="0"/>
              <a:t>importeert</a:t>
            </a:r>
            <a:r>
              <a:rPr lang="en-US" sz="2000" dirty="0" smtClean="0"/>
              <a:t> en </a:t>
            </a:r>
            <a:r>
              <a:rPr lang="en-US" sz="2000" dirty="0" err="1" smtClean="0"/>
              <a:t>converteert</a:t>
            </a:r>
            <a:r>
              <a:rPr lang="en-US" sz="2000" dirty="0" smtClean="0"/>
              <a:t>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</a:t>
            </a:r>
            <a:r>
              <a:rPr lang="en-US" sz="2000" dirty="0" err="1" smtClean="0"/>
              <a:t>arrangementen</a:t>
            </a:r>
            <a:endParaRPr lang="en-US" sz="2000" dirty="0" smtClean="0"/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2000" dirty="0"/>
              <a:t>ELO’s </a:t>
            </a:r>
            <a:r>
              <a:rPr lang="en-US" sz="2000" dirty="0" err="1"/>
              <a:t>bouwen</a:t>
            </a:r>
            <a:r>
              <a:rPr lang="en-US" sz="2000" dirty="0"/>
              <a:t> importers </a:t>
            </a:r>
            <a:r>
              <a:rPr lang="en-US" sz="2000" dirty="0" smtClean="0"/>
              <a:t>(deadline: </a:t>
            </a:r>
            <a:r>
              <a:rPr lang="en-US" sz="2000" dirty="0" err="1" smtClean="0"/>
              <a:t>voor</a:t>
            </a:r>
            <a:r>
              <a:rPr lang="en-US" sz="2000" dirty="0" smtClean="0"/>
              <a:t> start </a:t>
            </a:r>
            <a:r>
              <a:rPr lang="en-US" sz="2000" dirty="0" err="1" smtClean="0"/>
              <a:t>volgend</a:t>
            </a:r>
            <a:r>
              <a:rPr lang="en-US" sz="2000" dirty="0" smtClean="0"/>
              <a:t> </a:t>
            </a:r>
            <a:r>
              <a:rPr lang="en-US" sz="2000" dirty="0" err="1" smtClean="0"/>
              <a:t>schooljaar</a:t>
            </a:r>
            <a:r>
              <a:rPr lang="en-US" sz="2000" dirty="0" smtClean="0"/>
              <a:t>)</a:t>
            </a:r>
            <a:endParaRPr lang="en-US" sz="2000" dirty="0"/>
          </a:p>
          <a:p>
            <a:pPr lvl="2"/>
            <a:endParaRPr lang="en-US" sz="1600" dirty="0" smtClean="0"/>
          </a:p>
          <a:p>
            <a:pPr lvl="2"/>
            <a:endParaRPr lang="en-US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281839"/>
            <a:ext cx="3689258" cy="902833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6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6048672" cy="792088"/>
          </a:xfrm>
        </p:spPr>
        <p:txBody>
          <a:bodyPr/>
          <a:lstStyle/>
          <a:p>
            <a:r>
              <a:rPr lang="nl-NL" sz="2600" dirty="0" smtClean="0">
                <a:solidFill>
                  <a:srgbClr val="171A87"/>
                </a:solidFill>
              </a:rPr>
              <a:t>Even terug …</a:t>
            </a:r>
            <a:endParaRPr lang="nl-NL" sz="2600" dirty="0">
              <a:solidFill>
                <a:srgbClr val="171A87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971600" y="1844824"/>
            <a:ext cx="5976664" cy="18002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1800" dirty="0" smtClean="0">
                <a:solidFill>
                  <a:schemeClr val="bg1"/>
                </a:solidFill>
              </a:rPr>
              <a:t>CONTENT:</a:t>
            </a:r>
          </a:p>
          <a:p>
            <a:pPr>
              <a:spcBef>
                <a:spcPct val="0"/>
              </a:spcBef>
            </a:pPr>
            <a:r>
              <a:rPr lang="nl-NL" sz="1800" dirty="0">
                <a:solidFill>
                  <a:schemeClr val="lt1"/>
                </a:solidFill>
                <a:ea typeface="+mn-ea"/>
                <a:cs typeface="+mn-cs"/>
              </a:rPr>
              <a:t>Ontwikkeling van </a:t>
            </a: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adaptief digitaal leermateriaal opgedeeld in </a:t>
            </a:r>
            <a:r>
              <a:rPr lang="nl-NL" sz="1800" dirty="0">
                <a:solidFill>
                  <a:schemeClr val="lt1"/>
                </a:solidFill>
                <a:ea typeface="+mn-ea"/>
                <a:cs typeface="+mn-cs"/>
              </a:rPr>
              <a:t>kleine eenheden waarmee </a:t>
            </a: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een gedifferentieerde en gepersonaliseerde leerroute kan worden gemaakt</a:t>
            </a:r>
            <a:endParaRPr lang="nl-NL" sz="1800" dirty="0">
              <a:solidFill>
                <a:schemeClr val="lt1"/>
              </a:solidFill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971601" y="3933056"/>
            <a:ext cx="5976663" cy="1584176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 smtClean="0">
              <a:latin typeface="Open Sans"/>
            </a:endParaRPr>
          </a:p>
          <a:p>
            <a:r>
              <a:rPr lang="nl-NL" dirty="0" smtClean="0">
                <a:latin typeface="Open Sans"/>
              </a:rPr>
              <a:t>PLATFORM:</a:t>
            </a:r>
          </a:p>
          <a:p>
            <a:r>
              <a:rPr lang="nl-NL" dirty="0" smtClean="0">
                <a:latin typeface="Open Sans"/>
              </a:rPr>
              <a:t>Ontwikkeling van een platform waarin de leeromgeving en de verschillende onderdelen hierin kunnen worden gemanaged</a:t>
            </a:r>
          </a:p>
          <a:p>
            <a:endParaRPr lang="nl-NL" dirty="0">
              <a:latin typeface="Open Sans"/>
            </a:endParaRPr>
          </a:p>
        </p:txBody>
      </p:sp>
      <p:sp>
        <p:nvSpPr>
          <p:cNvPr id="5" name="Tijdelijke aanduiding voor voettekst 4"/>
          <p:cNvSpPr txBox="1">
            <a:spLocks/>
          </p:cNvSpPr>
          <p:nvPr/>
        </p:nvSpPr>
        <p:spPr>
          <a:xfrm>
            <a:off x="1908175" y="6376243"/>
            <a:ext cx="5256213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Wikiwijs Maken – Uitlevering naar ELO</a:t>
            </a:r>
          </a:p>
        </p:txBody>
      </p:sp>
      <p:sp>
        <p:nvSpPr>
          <p:cNvPr id="6" name="Tijdelijke aanduiding voor datum 3"/>
          <p:cNvSpPr txBox="1">
            <a:spLocks/>
          </p:cNvSpPr>
          <p:nvPr/>
        </p:nvSpPr>
        <p:spPr>
          <a:xfrm>
            <a:off x="457200" y="6376243"/>
            <a:ext cx="12350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09FC9AB-CF07-4F75-99C8-271C1193F4BD}" type="datetime1">
              <a:rPr lang="nl-NL"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26-5-2014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ubtitel 2"/>
          <p:cNvSpPr txBox="1">
            <a:spLocks/>
          </p:cNvSpPr>
          <p:nvPr/>
        </p:nvSpPr>
        <p:spPr bwMode="auto">
          <a:xfrm>
            <a:off x="971600" y="1844824"/>
            <a:ext cx="5976664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i="0" kern="1200">
                <a:solidFill>
                  <a:srgbClr val="404040"/>
                </a:solidFill>
                <a:latin typeface="Open Sans"/>
                <a:ea typeface="Verdana" pitchFamily="34" charset="0"/>
                <a:cs typeface="Open San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1800" dirty="0" smtClean="0">
                <a:solidFill>
                  <a:schemeClr val="bg1"/>
                </a:solidFill>
              </a:rPr>
              <a:t>CONTENT:</a:t>
            </a:r>
          </a:p>
          <a:p>
            <a:pPr>
              <a:spcBef>
                <a:spcPct val="0"/>
              </a:spcBef>
            </a:pP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Ontwikkeling van adaptief </a:t>
            </a:r>
            <a:r>
              <a:rPr lang="nl-NL" sz="1800" dirty="0" smtClean="0">
                <a:solidFill>
                  <a:srgbClr val="FFFF00"/>
                </a:solidFill>
                <a:ea typeface="+mn-ea"/>
                <a:cs typeface="+mn-cs"/>
              </a:rPr>
              <a:t>digitaal leermateriaal opgedeeld in kleine eenheden</a:t>
            </a: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 waarmee een gedifferentieerde en gepersonaliseerde leerroute kan worden gemaakt</a:t>
            </a:r>
          </a:p>
          <a:p>
            <a:pPr>
              <a:lnSpc>
                <a:spcPct val="150000"/>
              </a:lnSpc>
            </a:pP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9" name="Subtitel 2"/>
          <p:cNvSpPr txBox="1">
            <a:spLocks/>
          </p:cNvSpPr>
          <p:nvPr/>
        </p:nvSpPr>
        <p:spPr bwMode="auto">
          <a:xfrm>
            <a:off x="971600" y="1844824"/>
            <a:ext cx="5976664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i="0" kern="1200">
                <a:solidFill>
                  <a:srgbClr val="404040"/>
                </a:solidFill>
                <a:latin typeface="Open Sans"/>
                <a:ea typeface="Verdana" pitchFamily="34" charset="0"/>
                <a:cs typeface="Open San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1800" dirty="0" smtClean="0">
                <a:solidFill>
                  <a:schemeClr val="bg1"/>
                </a:solidFill>
              </a:rPr>
              <a:t>CONTENT:</a:t>
            </a:r>
          </a:p>
          <a:p>
            <a:pPr>
              <a:spcBef>
                <a:spcPct val="0"/>
              </a:spcBef>
            </a:pP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Ontwikkeling van adaptief </a:t>
            </a:r>
            <a:r>
              <a:rPr lang="nl-NL" sz="1800" dirty="0" smtClean="0">
                <a:solidFill>
                  <a:srgbClr val="FFFF00"/>
                </a:solidFill>
                <a:ea typeface="+mn-ea"/>
                <a:cs typeface="+mn-cs"/>
              </a:rPr>
              <a:t>digitaal leermateriaal opgedeeld in kleine eenheden</a:t>
            </a: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 waarmee een gedifferentieerde en gepersonaliseerde leerroute kan worden gemaakt -&gt; </a:t>
            </a:r>
            <a:r>
              <a:rPr lang="nl-NL" sz="1800" dirty="0" smtClean="0">
                <a:solidFill>
                  <a:srgbClr val="FFFF00"/>
                </a:solidFill>
                <a:ea typeface="+mn-ea"/>
                <a:cs typeface="+mn-cs"/>
              </a:rPr>
              <a:t>met </a:t>
            </a:r>
            <a:r>
              <a:rPr lang="nl-NL" sz="1800" dirty="0" err="1" smtClean="0">
                <a:solidFill>
                  <a:srgbClr val="FFFF00"/>
                </a:solidFill>
                <a:ea typeface="+mn-ea"/>
                <a:cs typeface="+mn-cs"/>
              </a:rPr>
              <a:t>metadata</a:t>
            </a:r>
            <a:endParaRPr lang="nl-NL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10" name="Subtitel 2"/>
          <p:cNvSpPr txBox="1">
            <a:spLocks/>
          </p:cNvSpPr>
          <p:nvPr/>
        </p:nvSpPr>
        <p:spPr bwMode="auto">
          <a:xfrm>
            <a:off x="971600" y="1844824"/>
            <a:ext cx="5976664" cy="18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i="0" kern="1200">
                <a:solidFill>
                  <a:srgbClr val="404040"/>
                </a:solidFill>
                <a:latin typeface="Open Sans"/>
                <a:ea typeface="Verdana" pitchFamily="34" charset="0"/>
                <a:cs typeface="Open San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1800" dirty="0" smtClean="0">
                <a:solidFill>
                  <a:schemeClr val="bg1"/>
                </a:solidFill>
              </a:rPr>
              <a:t>CONTENT:</a:t>
            </a:r>
          </a:p>
          <a:p>
            <a:pPr>
              <a:spcBef>
                <a:spcPct val="0"/>
              </a:spcBef>
            </a:pPr>
            <a:r>
              <a:rPr lang="nl-NL" sz="1800" dirty="0" smtClean="0">
                <a:solidFill>
                  <a:srgbClr val="6699FF"/>
                </a:solidFill>
                <a:ea typeface="+mn-ea"/>
                <a:cs typeface="+mn-cs"/>
              </a:rPr>
              <a:t>Ontwikkeling van adaptief</a:t>
            </a: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 </a:t>
            </a:r>
            <a:r>
              <a:rPr lang="nl-NL" sz="1800" dirty="0" smtClean="0">
                <a:solidFill>
                  <a:srgbClr val="FFFF00"/>
                </a:solidFill>
                <a:ea typeface="+mn-ea"/>
                <a:cs typeface="+mn-cs"/>
              </a:rPr>
              <a:t>digitaal leermateriaal opgedeeld in kleine eenheden</a:t>
            </a:r>
            <a:r>
              <a:rPr lang="nl-NL" sz="1800" dirty="0" smtClean="0">
                <a:solidFill>
                  <a:schemeClr val="lt1"/>
                </a:solidFill>
                <a:ea typeface="+mn-ea"/>
                <a:cs typeface="+mn-cs"/>
              </a:rPr>
              <a:t> </a:t>
            </a:r>
            <a:r>
              <a:rPr lang="nl-NL" sz="1800" dirty="0" smtClean="0">
                <a:solidFill>
                  <a:srgbClr val="6699FF"/>
                </a:solidFill>
                <a:ea typeface="+mn-ea"/>
                <a:cs typeface="+mn-cs"/>
              </a:rPr>
              <a:t>waarmee een gedifferentieerde en gepersonaliseerde leerroute kan worden gemaakt -&gt; </a:t>
            </a:r>
            <a:r>
              <a:rPr lang="nl-NL" sz="1800" dirty="0" smtClean="0">
                <a:solidFill>
                  <a:srgbClr val="FFFF00"/>
                </a:solidFill>
                <a:ea typeface="+mn-ea"/>
                <a:cs typeface="+mn-cs"/>
              </a:rPr>
              <a:t>met </a:t>
            </a:r>
            <a:r>
              <a:rPr lang="nl-NL" sz="1800" dirty="0" err="1" smtClean="0">
                <a:solidFill>
                  <a:srgbClr val="FFFF00"/>
                </a:solidFill>
                <a:ea typeface="+mn-ea"/>
                <a:cs typeface="+mn-cs"/>
              </a:rPr>
              <a:t>metadata</a:t>
            </a:r>
            <a:endParaRPr lang="nl-NL" sz="1800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971600" y="3933056"/>
            <a:ext cx="5976663" cy="1584176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 smtClean="0">
              <a:latin typeface="Open Sans"/>
            </a:endParaRPr>
          </a:p>
          <a:p>
            <a:r>
              <a:rPr lang="nl-NL" dirty="0" smtClean="0">
                <a:latin typeface="Open Sans"/>
              </a:rPr>
              <a:t>PLATFORM:</a:t>
            </a:r>
          </a:p>
          <a:p>
            <a:r>
              <a:rPr lang="nl-NL" dirty="0" smtClean="0">
                <a:latin typeface="Open Sans"/>
              </a:rPr>
              <a:t>Ontwikkeling van een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platform waarin de leeromgeving </a:t>
            </a:r>
            <a:r>
              <a:rPr lang="nl-NL" dirty="0" smtClean="0">
                <a:latin typeface="Open Sans"/>
              </a:rPr>
              <a:t>en de verschillende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onderdelen</a:t>
            </a:r>
            <a:r>
              <a:rPr lang="nl-NL" dirty="0" smtClean="0">
                <a:latin typeface="Open Sans"/>
              </a:rPr>
              <a:t> hierin kunnen worden gemanaged</a:t>
            </a:r>
          </a:p>
          <a:p>
            <a:endParaRPr lang="nl-NL" dirty="0">
              <a:latin typeface="Open Sans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971599" y="3933056"/>
            <a:ext cx="5976663" cy="1584176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 smtClean="0">
              <a:latin typeface="Open Sans"/>
            </a:endParaRPr>
          </a:p>
          <a:p>
            <a:r>
              <a:rPr lang="nl-NL" dirty="0" smtClean="0">
                <a:latin typeface="Open Sans"/>
              </a:rPr>
              <a:t>PLATFORM:</a:t>
            </a:r>
          </a:p>
          <a:p>
            <a:r>
              <a:rPr lang="nl-NL" dirty="0" smtClean="0">
                <a:latin typeface="Open Sans"/>
              </a:rPr>
              <a:t>Ontwikkeling van een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platform waarin de leeromgeving </a:t>
            </a:r>
            <a:r>
              <a:rPr lang="nl-NL" dirty="0" smtClean="0">
                <a:latin typeface="Open Sans"/>
              </a:rPr>
              <a:t>en de verschillende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onderdelen</a:t>
            </a:r>
            <a:r>
              <a:rPr lang="nl-NL" dirty="0" smtClean="0">
                <a:latin typeface="Open Sans"/>
              </a:rPr>
              <a:t> hierin kunnen worden gemanaged -&gt;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kan zoeken, variëren en beheren</a:t>
            </a:r>
          </a:p>
          <a:p>
            <a:endParaRPr lang="nl-NL" dirty="0">
              <a:latin typeface="Open San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971601" y="3933056"/>
            <a:ext cx="5976663" cy="1584176"/>
          </a:xfrm>
          <a:prstGeom prst="rect">
            <a:avLst/>
          </a:prstGeom>
          <a:solidFill>
            <a:srgbClr val="2E3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 smtClean="0">
              <a:latin typeface="Open Sans"/>
            </a:endParaRPr>
          </a:p>
          <a:p>
            <a:r>
              <a:rPr lang="nl-NL" dirty="0" smtClean="0">
                <a:latin typeface="Open Sans"/>
              </a:rPr>
              <a:t>PLATFORM:</a:t>
            </a:r>
          </a:p>
          <a:p>
            <a:r>
              <a:rPr lang="nl-NL" dirty="0">
                <a:solidFill>
                  <a:srgbClr val="0070C0"/>
                </a:solidFill>
                <a:latin typeface="Open Sans"/>
              </a:rPr>
              <a:t>Ontwikkeling van een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platform waarin de leeromgeving </a:t>
            </a:r>
            <a:r>
              <a:rPr lang="nl-NL" dirty="0" smtClean="0">
                <a:solidFill>
                  <a:srgbClr val="0070C0"/>
                </a:solidFill>
                <a:latin typeface="Open Sans"/>
              </a:rPr>
              <a:t>en de verschillende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onderdelen</a:t>
            </a:r>
            <a:r>
              <a:rPr lang="nl-NL" dirty="0" smtClean="0">
                <a:solidFill>
                  <a:srgbClr val="0070C0"/>
                </a:solidFill>
                <a:latin typeface="Open Sans"/>
              </a:rPr>
              <a:t> hierin kunnen worden gemanaged -&gt; </a:t>
            </a:r>
            <a:r>
              <a:rPr lang="nl-NL" dirty="0">
                <a:solidFill>
                  <a:srgbClr val="FFFF00"/>
                </a:solidFill>
                <a:latin typeface="Open Sans"/>
              </a:rPr>
              <a:t>kan zoeken, variëren en </a:t>
            </a:r>
            <a:r>
              <a:rPr lang="nl-NL" dirty="0" smtClean="0">
                <a:solidFill>
                  <a:srgbClr val="FFFF00"/>
                </a:solidFill>
                <a:latin typeface="Open Sans"/>
              </a:rPr>
              <a:t>beheren</a:t>
            </a:r>
          </a:p>
          <a:p>
            <a:endParaRPr lang="nl-NL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196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Ontwikkelingen</a:t>
            </a:r>
            <a:r>
              <a:rPr lang="en-US" sz="3200" dirty="0" smtClean="0"/>
              <a:t> ELO’s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lvl="1"/>
            <a:r>
              <a:rPr lang="en-US" sz="2000" dirty="0" smtClean="0"/>
              <a:t>ELO’s </a:t>
            </a:r>
            <a:r>
              <a:rPr lang="en-US" sz="2000" dirty="0" err="1"/>
              <a:t>behoefte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</a:t>
            </a:r>
            <a:r>
              <a:rPr lang="en-US" sz="2000" dirty="0" err="1"/>
              <a:t>materiaal</a:t>
            </a:r>
            <a:r>
              <a:rPr lang="en-US" sz="2000" dirty="0" smtClean="0"/>
              <a:t>:</a:t>
            </a:r>
          </a:p>
          <a:p>
            <a:pPr lvl="1"/>
            <a:endParaRPr lang="en-US" sz="2000" dirty="0"/>
          </a:p>
          <a:p>
            <a:pPr lvl="2"/>
            <a:r>
              <a:rPr lang="en-US" sz="1600" dirty="0"/>
              <a:t>VO-Content </a:t>
            </a:r>
            <a:r>
              <a:rPr lang="en-US" sz="1600" dirty="0" err="1"/>
              <a:t>materiaal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bieden</a:t>
            </a:r>
            <a:endParaRPr lang="en-US" sz="1600" dirty="0"/>
          </a:p>
          <a:p>
            <a:pPr lvl="2"/>
            <a:r>
              <a:rPr lang="en-US" sz="1600" dirty="0" err="1"/>
              <a:t>Aanbieden</a:t>
            </a:r>
            <a:r>
              <a:rPr lang="en-US" sz="1600" dirty="0"/>
              <a:t> </a:t>
            </a:r>
            <a:r>
              <a:rPr lang="en-US" sz="1600" dirty="0" err="1"/>
              <a:t>interactiviteit</a:t>
            </a:r>
            <a:r>
              <a:rPr lang="en-US" sz="1600" dirty="0"/>
              <a:t> (</a:t>
            </a:r>
            <a:r>
              <a:rPr lang="en-US" sz="1600" dirty="0" err="1"/>
              <a:t>toetsen</a:t>
            </a:r>
            <a:r>
              <a:rPr lang="en-US" sz="1600" dirty="0"/>
              <a:t> en </a:t>
            </a:r>
            <a:r>
              <a:rPr lang="en-US" sz="1600" dirty="0" err="1"/>
              <a:t>oefeningen</a:t>
            </a:r>
            <a:r>
              <a:rPr lang="en-US" sz="1600" dirty="0"/>
              <a:t>)</a:t>
            </a:r>
          </a:p>
          <a:p>
            <a:pPr lvl="2"/>
            <a:r>
              <a:rPr lang="en-US" sz="1600" dirty="0" err="1"/>
              <a:t>Adaptiviteit</a:t>
            </a:r>
            <a:r>
              <a:rPr lang="en-US" sz="1600" dirty="0"/>
              <a:t>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bieden</a:t>
            </a:r>
            <a:r>
              <a:rPr lang="en-US" sz="1600" dirty="0"/>
              <a:t> (op basis van metadata</a:t>
            </a:r>
            <a:r>
              <a:rPr lang="en-US" sz="1600" dirty="0" smtClean="0"/>
              <a:t>)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 err="1" smtClean="0"/>
              <a:t>Ontwikkelen</a:t>
            </a:r>
            <a:r>
              <a:rPr lang="en-US" sz="2000" dirty="0" smtClean="0"/>
              <a:t> importers (</a:t>
            </a:r>
            <a:r>
              <a:rPr lang="en-US" sz="2000" dirty="0" err="1" smtClean="0"/>
              <a:t>voor</a:t>
            </a:r>
            <a:r>
              <a:rPr lang="en-US" sz="2000" dirty="0" smtClean="0"/>
              <a:t> </a:t>
            </a:r>
            <a:r>
              <a:rPr lang="en-US" sz="2000" dirty="0" err="1" smtClean="0"/>
              <a:t>schooljaar</a:t>
            </a:r>
            <a:r>
              <a:rPr lang="en-US" sz="2000" dirty="0" smtClean="0"/>
              <a:t> ‘14/’15):</a:t>
            </a:r>
          </a:p>
          <a:p>
            <a:pPr lvl="1"/>
            <a:endParaRPr lang="en-US" sz="2000" dirty="0" smtClean="0"/>
          </a:p>
          <a:p>
            <a:pPr lvl="2"/>
            <a:r>
              <a:rPr lang="en-US" sz="1600" dirty="0" err="1" smtClean="0"/>
              <a:t>ItsLearning</a:t>
            </a:r>
            <a:endParaRPr lang="en-US" sz="1600" dirty="0" smtClean="0"/>
          </a:p>
          <a:p>
            <a:pPr lvl="2"/>
            <a:r>
              <a:rPr lang="en-US" sz="1600" dirty="0" err="1" smtClean="0"/>
              <a:t>PulseOn</a:t>
            </a:r>
            <a:endParaRPr lang="en-US" sz="1600" dirty="0" smtClean="0"/>
          </a:p>
          <a:p>
            <a:pPr lvl="2"/>
            <a:r>
              <a:rPr lang="en-US" sz="1600" dirty="0" err="1" smtClean="0"/>
              <a:t>Learnbeat</a:t>
            </a:r>
            <a:r>
              <a:rPr lang="en-US" sz="1600" dirty="0" smtClean="0"/>
              <a:t> (</a:t>
            </a:r>
            <a:r>
              <a:rPr lang="en-US" sz="1600" dirty="0" err="1" smtClean="0"/>
              <a:t>Dedact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err="1" smtClean="0"/>
              <a:t>Meerdere</a:t>
            </a:r>
            <a:r>
              <a:rPr lang="en-US" sz="1600" dirty="0" smtClean="0"/>
              <a:t> </a:t>
            </a:r>
            <a:r>
              <a:rPr lang="en-US" sz="1600" dirty="0" err="1" smtClean="0"/>
              <a:t>volgen</a:t>
            </a:r>
            <a:endParaRPr lang="en-US" sz="2000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433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3203848" y="1757740"/>
            <a:ext cx="2736304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Toekomst</a:t>
            </a:r>
            <a:r>
              <a:rPr lang="en-US" sz="3200" dirty="0" smtClean="0"/>
              <a:t> </a:t>
            </a:r>
            <a:r>
              <a:rPr lang="en-US" sz="3200" dirty="0" err="1" smtClean="0"/>
              <a:t>visie</a:t>
            </a:r>
            <a:endParaRPr lang="nl-NL" sz="32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8" name="Rechthoek 7"/>
          <p:cNvSpPr/>
          <p:nvPr/>
        </p:nvSpPr>
        <p:spPr>
          <a:xfrm>
            <a:off x="6968143" y="194201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X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766522" y="2223249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Wikiwijs </a:t>
            </a:r>
            <a:r>
              <a:rPr lang="en-US" dirty="0" err="1" smtClean="0"/>
              <a:t>Maken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323528" y="194201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A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323528" y="31755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B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01305" y="45042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 </a:t>
            </a:r>
            <a:r>
              <a:rPr lang="en-US" dirty="0" err="1" smtClean="0"/>
              <a:t>uitgever</a:t>
            </a:r>
            <a:r>
              <a:rPr lang="en-US" dirty="0" smtClean="0"/>
              <a:t> C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908848" y="4417213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Edurep</a:t>
            </a:r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968143" y="3105348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Y</a:t>
            </a:r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6944887" y="4504297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ELO Z</a:t>
            </a:r>
            <a:endParaRPr lang="nl-NL" dirty="0"/>
          </a:p>
        </p:txBody>
      </p:sp>
      <p:sp>
        <p:nvSpPr>
          <p:cNvPr id="17" name="Tekstvak 16"/>
          <p:cNvSpPr txBox="1"/>
          <p:nvPr/>
        </p:nvSpPr>
        <p:spPr>
          <a:xfrm>
            <a:off x="3658510" y="1853917"/>
            <a:ext cx="20162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Kennisnet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766522" y="3352091"/>
            <a:ext cx="1728192" cy="108012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Wikiwijs </a:t>
            </a:r>
            <a:r>
              <a:rPr lang="en-US" dirty="0" err="1" smtClean="0"/>
              <a:t>Delen</a:t>
            </a:r>
            <a:endParaRPr lang="nl-NL" dirty="0"/>
          </a:p>
        </p:txBody>
      </p:sp>
      <p:sp>
        <p:nvSpPr>
          <p:cNvPr id="20" name="Gestreepte PIJL-RECHTS 19"/>
          <p:cNvSpPr/>
          <p:nvPr/>
        </p:nvSpPr>
        <p:spPr>
          <a:xfrm>
            <a:off x="2420169" y="3281842"/>
            <a:ext cx="648072" cy="903626"/>
          </a:xfrm>
          <a:prstGeom prst="striped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Gestreepte PIJL-RECHTS 20"/>
          <p:cNvSpPr/>
          <p:nvPr/>
        </p:nvSpPr>
        <p:spPr>
          <a:xfrm>
            <a:off x="6084168" y="3358155"/>
            <a:ext cx="648072" cy="903626"/>
          </a:xfrm>
          <a:prstGeom prst="striped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-RECHTS 18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0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Meer </a:t>
            </a:r>
            <a:r>
              <a:rPr lang="en-US" sz="3200" dirty="0" err="1" smtClean="0"/>
              <a:t>informatie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003232" cy="4653295"/>
          </a:xfrm>
        </p:spPr>
        <p:txBody>
          <a:bodyPr/>
          <a:lstStyle/>
          <a:p>
            <a:endParaRPr lang="nl-NL" sz="2000" dirty="0" smtClean="0"/>
          </a:p>
          <a:p>
            <a:pPr marL="457200" lvl="1" indent="0">
              <a:buNone/>
            </a:pPr>
            <a:r>
              <a:rPr lang="en-US" sz="2000" dirty="0" err="1" smtClean="0"/>
              <a:t>Informatie</a:t>
            </a:r>
            <a:r>
              <a:rPr lang="en-US" sz="2000" dirty="0" smtClean="0"/>
              <a:t> </a:t>
            </a:r>
            <a:r>
              <a:rPr lang="en-US" sz="2000" dirty="0" err="1" smtClean="0"/>
              <a:t>pakket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2" action="ppaction://hlinkfile"/>
              </a:rPr>
              <a:t>kn.nu/</a:t>
            </a:r>
            <a:r>
              <a:rPr lang="en-US" sz="2000" dirty="0" err="1" smtClean="0">
                <a:hlinkClick r:id="rId2" action="ppaction://hlinkfile"/>
              </a:rPr>
              <a:t>imscp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r>
              <a:rPr lang="en-US" sz="1600" dirty="0" smtClean="0"/>
              <a:t>Developer </a:t>
            </a:r>
            <a:r>
              <a:rPr lang="en-US" sz="1600" dirty="0" err="1" smtClean="0"/>
              <a:t>informatie</a:t>
            </a:r>
            <a:r>
              <a:rPr lang="en-US" sz="1600" dirty="0" smtClean="0"/>
              <a:t> over:</a:t>
            </a:r>
          </a:p>
          <a:p>
            <a:pPr lvl="1"/>
            <a:r>
              <a:rPr lang="en-US" sz="1600" dirty="0" err="1" smtClean="0"/>
              <a:t>Onderwijs</a:t>
            </a:r>
            <a:r>
              <a:rPr lang="en-US" sz="1600" dirty="0" smtClean="0"/>
              <a:t> </a:t>
            </a:r>
            <a:r>
              <a:rPr lang="en-US" sz="1600" dirty="0" err="1" smtClean="0"/>
              <a:t>Begrippen</a:t>
            </a:r>
            <a:r>
              <a:rPr lang="en-US" sz="1600" dirty="0" smtClean="0"/>
              <a:t> Kader</a:t>
            </a:r>
          </a:p>
          <a:p>
            <a:pPr lvl="1"/>
            <a:r>
              <a:rPr lang="en-US" sz="1600" dirty="0" smtClean="0"/>
              <a:t>QTI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r>
              <a:rPr lang="en-US" sz="2000" dirty="0" smtClean="0"/>
              <a:t>Contact: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		Pieter Bruring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dirty="0" smtClean="0">
                <a:hlinkClick r:id="rId3"/>
              </a:rPr>
              <a:t>p.bruring@kennisnet.nl</a:t>
            </a:r>
            <a:endParaRPr lang="en-US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pic>
        <p:nvPicPr>
          <p:cNvPr id="9" name="Picture 2" descr="C:\Users\bruring01\Dropbox\Files\Fotos\ECK Klantendag\edi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8470"/>
            <a:ext cx="1404096" cy="165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22" y="150383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8316416" y="5733256"/>
            <a:ext cx="360040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r="1322" b="5529"/>
          <a:stretch/>
        </p:blipFill>
        <p:spPr bwMode="auto">
          <a:xfrm>
            <a:off x="-6896" y="0"/>
            <a:ext cx="9150896" cy="637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6048672" cy="792088"/>
          </a:xfrm>
        </p:spPr>
        <p:txBody>
          <a:bodyPr/>
          <a:lstStyle/>
          <a:p>
            <a:r>
              <a:rPr lang="nl-NL" sz="2600" dirty="0" smtClean="0">
                <a:solidFill>
                  <a:schemeClr val="bg1"/>
                </a:solidFill>
              </a:rPr>
              <a:t>Bouwblokken Kennisnet</a:t>
            </a:r>
            <a:endParaRPr lang="nl-NL" sz="2600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voettekst 4"/>
          <p:cNvSpPr txBox="1">
            <a:spLocks/>
          </p:cNvSpPr>
          <p:nvPr/>
        </p:nvSpPr>
        <p:spPr>
          <a:xfrm>
            <a:off x="1908175" y="6376243"/>
            <a:ext cx="5256213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dirty="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Wikiwijs Maken – Uitlevering naar ELO</a:t>
            </a:r>
          </a:p>
        </p:txBody>
      </p:sp>
      <p:sp>
        <p:nvSpPr>
          <p:cNvPr id="6" name="Tijdelijke aanduiding voor datum 3"/>
          <p:cNvSpPr txBox="1">
            <a:spLocks/>
          </p:cNvSpPr>
          <p:nvPr/>
        </p:nvSpPr>
        <p:spPr>
          <a:xfrm>
            <a:off x="457200" y="6376243"/>
            <a:ext cx="1235075" cy="36512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609FC9AB-CF07-4F75-99C8-271C1193F4BD}" type="datetime1">
              <a:rPr lang="nl-NL"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26-5-2014</a:t>
            </a:fld>
            <a:endParaRPr lang="nl-NL" sz="1200" dirty="0">
              <a:solidFill>
                <a:schemeClr val="tx1">
                  <a:tint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jdelijke aanduiding voor inhoud 2"/>
          <p:cNvSpPr txBox="1">
            <a:spLocks/>
          </p:cNvSpPr>
          <p:nvPr/>
        </p:nvSpPr>
        <p:spPr bwMode="auto">
          <a:xfrm>
            <a:off x="457200" y="14400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i="0" kern="1200">
                <a:solidFill>
                  <a:srgbClr val="404040"/>
                </a:solidFill>
                <a:latin typeface="Open Sans"/>
                <a:ea typeface="Verdana" pitchFamily="34" charset="0"/>
                <a:cs typeface="Open San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Tooling &amp; platforms: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Wikiwijs </a:t>
            </a:r>
            <a:r>
              <a:rPr lang="en-US" sz="2000" dirty="0" err="1">
                <a:solidFill>
                  <a:schemeClr val="bg1"/>
                </a:solidFill>
                <a:latin typeface="Open Sans"/>
                <a:cs typeface="Open Sans"/>
              </a:rPr>
              <a:t>Maken</a:t>
            </a:r>
            <a:endParaRPr lang="en-US" sz="2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Open Sans"/>
                <a:cs typeface="Open Sans"/>
              </a:rPr>
              <a:t>Edurep</a:t>
            </a:r>
            <a:endParaRPr lang="en-US" sz="20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lvl="1" algn="l"/>
            <a:endParaRPr lang="en-US" sz="2000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Open </a:t>
            </a:r>
            <a:r>
              <a:rPr lang="en-US" sz="2000" b="1" dirty="0" err="1" smtClean="0">
                <a:solidFill>
                  <a:schemeClr val="bg1"/>
                </a:solidFill>
              </a:rPr>
              <a:t>standaarden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IMS </a:t>
            </a: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Content </a:t>
            </a: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Package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Open Sans"/>
                <a:cs typeface="Open Sans"/>
              </a:rPr>
              <a:t>QTI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Open Sans"/>
                <a:cs typeface="Open Sans"/>
              </a:rPr>
              <a:t>Onderwijs</a:t>
            </a: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  <a:cs typeface="Open Sans"/>
              </a:rPr>
              <a:t>Begrippenkader</a:t>
            </a:r>
            <a:r>
              <a:rPr lang="en-US" sz="2000" dirty="0">
                <a:solidFill>
                  <a:schemeClr val="bg1"/>
                </a:solidFill>
                <a:latin typeface="Open Sans"/>
                <a:cs typeface="Open Sans"/>
              </a:rPr>
              <a:t> (metadata)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04040"/>
              </a:solidFill>
              <a:latin typeface="Open Sans"/>
              <a:cs typeface="Open Sans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1858" y="330587"/>
            <a:ext cx="1512168" cy="27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2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7272808"/>
          </a:xfrm>
          <a:solidFill>
            <a:srgbClr val="2B2BAB"/>
          </a:solidFill>
        </p:spPr>
        <p:txBody>
          <a:bodyPr/>
          <a:lstStyle/>
          <a:p>
            <a:pPr algn="ctr"/>
            <a:r>
              <a:rPr lang="nl-NL" sz="3200" dirty="0" smtClean="0">
                <a:solidFill>
                  <a:schemeClr val="bg1"/>
                </a:solidFill>
              </a:rPr>
              <a:t>Maken &amp; remixen</a:t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</a:rPr>
              <a:t/>
            </a:r>
            <a:br>
              <a:rPr lang="nl-NL" sz="3200" dirty="0" smtClean="0">
                <a:solidFill>
                  <a:schemeClr val="bg1"/>
                </a:solidFill>
              </a:rPr>
            </a:br>
            <a:r>
              <a:rPr lang="nl-NL" sz="3200" dirty="0" smtClean="0">
                <a:solidFill>
                  <a:schemeClr val="bg1"/>
                </a:solidFill>
              </a:rPr>
              <a:t>(van leermateriaal in </a:t>
            </a:r>
            <a:r>
              <a:rPr lang="nl-NL" sz="3200" dirty="0">
                <a:solidFill>
                  <a:schemeClr val="bg1"/>
                </a:solidFill>
              </a:rPr>
              <a:t>kleine </a:t>
            </a:r>
            <a:r>
              <a:rPr lang="nl-NL" sz="3200" dirty="0" smtClean="0">
                <a:solidFill>
                  <a:schemeClr val="bg1"/>
                </a:solidFill>
              </a:rPr>
              <a:t>eenheden)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</a:t>
            </a:r>
            <a:r>
              <a:rPr lang="nl-NL" sz="3200" dirty="0" err="1" smtClean="0"/>
              <a:t>Wikiwijs</a:t>
            </a:r>
            <a:r>
              <a:rPr lang="nl-NL" sz="3200" dirty="0" smtClean="0"/>
              <a:t> Maken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40001"/>
            <a:ext cx="8229600" cy="4221247"/>
          </a:xfrm>
        </p:spPr>
        <p:txBody>
          <a:bodyPr/>
          <a:lstStyle/>
          <a:p>
            <a:endParaRPr lang="nl-NL" sz="2000" dirty="0" smtClean="0"/>
          </a:p>
          <a:p>
            <a:r>
              <a:rPr lang="en-US" sz="2000" dirty="0" smtClean="0"/>
              <a:t>Tool </a:t>
            </a:r>
            <a:r>
              <a:rPr lang="en-US" sz="2000" dirty="0" err="1" smtClean="0"/>
              <a:t>voor</a:t>
            </a:r>
            <a:r>
              <a:rPr lang="en-US" sz="2000" dirty="0" smtClean="0"/>
              <a:t> het </a:t>
            </a:r>
            <a:r>
              <a:rPr lang="en-US" sz="2000" dirty="0" err="1" smtClean="0"/>
              <a:t>maken</a:t>
            </a:r>
            <a:r>
              <a:rPr lang="en-US" sz="2000" dirty="0" smtClean="0"/>
              <a:t> van online open &amp; gratis </a:t>
            </a:r>
            <a:r>
              <a:rPr lang="en-US" sz="2000" dirty="0" err="1" smtClean="0"/>
              <a:t>lesmateriaal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Arrangementen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‘</a:t>
            </a:r>
            <a:r>
              <a:rPr lang="en-US" sz="2000" dirty="0" err="1" smtClean="0"/>
              <a:t>remixbaar</a:t>
            </a:r>
            <a:r>
              <a:rPr lang="en-US" sz="2000" dirty="0" smtClean="0"/>
              <a:t>’:              /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In 2013: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2300+ </a:t>
            </a:r>
            <a:r>
              <a:rPr lang="en-US" sz="2000" dirty="0" err="1" smtClean="0"/>
              <a:t>arrangementen</a:t>
            </a:r>
            <a:r>
              <a:rPr lang="en-US" sz="2000" dirty="0" smtClean="0"/>
              <a:t> </a:t>
            </a:r>
            <a:r>
              <a:rPr lang="en-US" sz="2000" dirty="0" err="1" smtClean="0"/>
              <a:t>gepubliceerd</a:t>
            </a:r>
            <a:r>
              <a:rPr lang="en-US" sz="2000" dirty="0" smtClean="0"/>
              <a:t> (</a:t>
            </a:r>
            <a:r>
              <a:rPr lang="en-US" sz="2000" dirty="0" err="1" smtClean="0"/>
              <a:t>totaal</a:t>
            </a:r>
            <a:r>
              <a:rPr lang="en-US" sz="2000" dirty="0" smtClean="0"/>
              <a:t>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VO-Content 140 </a:t>
            </a:r>
            <a:r>
              <a:rPr lang="en-US" sz="2000" dirty="0" err="1" smtClean="0">
                <a:hlinkClick r:id="rId2"/>
              </a:rPr>
              <a:t>stuks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samen</a:t>
            </a:r>
            <a:r>
              <a:rPr lang="en-US" sz="2000" dirty="0" smtClean="0"/>
              <a:t> 700.000 </a:t>
            </a:r>
            <a:r>
              <a:rPr lang="en-US" sz="2000" dirty="0" err="1" smtClean="0"/>
              <a:t>bezoeken</a:t>
            </a:r>
            <a:r>
              <a:rPr lang="en-US" sz="2000" dirty="0" smtClean="0"/>
              <a:t> </a:t>
            </a:r>
            <a:r>
              <a:rPr lang="en-US" sz="2000" dirty="0" err="1" smtClean="0"/>
              <a:t>waard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pPr marL="0" indent="0">
              <a:buNone/>
            </a:pP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46" y="2589872"/>
            <a:ext cx="984206" cy="3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26" y="2589872"/>
            <a:ext cx="1014611" cy="35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5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50" y="4903639"/>
            <a:ext cx="984206" cy="3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091" y="2523388"/>
            <a:ext cx="3389203" cy="1792418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11" y="1726115"/>
            <a:ext cx="2406933" cy="29886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93" y="2378033"/>
            <a:ext cx="2301851" cy="164827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56" y="2095723"/>
            <a:ext cx="2330848" cy="22494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Wikiwijs Maken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hoek 16"/>
          <p:cNvSpPr/>
          <p:nvPr/>
        </p:nvSpPr>
        <p:spPr>
          <a:xfrm>
            <a:off x="2582401" y="1388988"/>
            <a:ext cx="3987917" cy="3464323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Arrangement = Les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>
            <a:off x="2753894" y="1950576"/>
            <a:ext cx="3600400" cy="7819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Hoofdstuk 1</a:t>
            </a:r>
          </a:p>
        </p:txBody>
      </p:sp>
      <p:sp>
        <p:nvSpPr>
          <p:cNvPr id="20" name="Rechthoek 19"/>
          <p:cNvSpPr/>
          <p:nvPr/>
        </p:nvSpPr>
        <p:spPr>
          <a:xfrm>
            <a:off x="2753894" y="2736012"/>
            <a:ext cx="3600400" cy="7772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Hoofdstuk</a:t>
            </a:r>
            <a:r>
              <a:rPr lang="en-US" dirty="0" smtClean="0"/>
              <a:t> 1.1</a:t>
            </a:r>
            <a:endParaRPr lang="nl-NL" dirty="0"/>
          </a:p>
        </p:txBody>
      </p:sp>
      <p:sp>
        <p:nvSpPr>
          <p:cNvPr id="22" name="Rechthoek 21"/>
          <p:cNvSpPr/>
          <p:nvPr/>
        </p:nvSpPr>
        <p:spPr>
          <a:xfrm>
            <a:off x="2760919" y="3521480"/>
            <a:ext cx="3600400" cy="1259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dirty="0"/>
              <a:t>Hoofdstuk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21" name="Rechthoek 20"/>
          <p:cNvSpPr/>
          <p:nvPr/>
        </p:nvSpPr>
        <p:spPr>
          <a:xfrm>
            <a:off x="2825902" y="4140292"/>
            <a:ext cx="3471624" cy="461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chemeClr val="accent4">
                    <a:lumMod val="75000"/>
                  </a:schemeClr>
                </a:solidFill>
              </a:rPr>
              <a:t>Toets</a:t>
            </a:r>
          </a:p>
        </p:txBody>
      </p:sp>
      <p:sp>
        <p:nvSpPr>
          <p:cNvPr id="23" name="Rechthoek 22"/>
          <p:cNvSpPr/>
          <p:nvPr/>
        </p:nvSpPr>
        <p:spPr>
          <a:xfrm>
            <a:off x="5008082" y="2821982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  <p:sp>
        <p:nvSpPr>
          <p:cNvPr id="24" name="Rechthoek 23"/>
          <p:cNvSpPr/>
          <p:nvPr/>
        </p:nvSpPr>
        <p:spPr>
          <a:xfrm>
            <a:off x="4986142" y="2038506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  <p:sp>
        <p:nvSpPr>
          <p:cNvPr id="25" name="Rechthoek 24"/>
          <p:cNvSpPr/>
          <p:nvPr/>
        </p:nvSpPr>
        <p:spPr>
          <a:xfrm>
            <a:off x="5008082" y="3629176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  <p:sp>
        <p:nvSpPr>
          <p:cNvPr id="26" name="Rechthoek 25"/>
          <p:cNvSpPr/>
          <p:nvPr/>
        </p:nvSpPr>
        <p:spPr>
          <a:xfrm>
            <a:off x="5008082" y="4219361"/>
            <a:ext cx="1224136" cy="303038"/>
          </a:xfrm>
          <a:prstGeom prst="rect">
            <a:avLst/>
          </a:prstGeom>
          <a:solidFill>
            <a:srgbClr val="84389A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Metadata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08542 -0.11273 C -0.10347 -0.1375 -0.13299 -0.15578 -0.16528 -0.16527 C -0.20191 -0.17592 -0.23281 -0.17546 -0.25694 -0.16273 L -0.36823 -0.10787 " pathEditMode="relative" rAng="743522" ptsTypes="F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296 0.01041 L -0.08524 0.08842 C -0.10364 0.10463 -0.13298 0.125 -0.1644 0.14305 C -0.20034 0.16458 -0.22968 0.17847 -0.25156 0.18541 L -0.35451 0.21991 " pathEditMode="relative" rAng="9378300" ptsTypes="FffFF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2.59259E-6 L 0.08785 -0.07384 C 0.10539 -0.09166 0.13664 -0.10671 0.16875 -0.11921 C 0.20573 -0.13333 0.23542 -0.14236 0.25886 -0.1412 L 0.3658 -0.14421 " pathEditMode="relative" rAng="-968221" ptsTypes="FffFF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424 -0.02268 L -0.03802 0.09306 C -0.04149 0.12107 -0.03646 0.15347 -0.02622 0.18658 C -0.01476 0.22338 0.00226 0.24815 0.01996 0.26296 L 0.09201 0.3507 " pathEditMode="relative" rAng="4047976" ptsTypes="FffFF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ookthatdj.com/wp-content/uploads/2014/01/dj1u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49644"/>
            <a:ext cx="95345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Remixen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ep 13"/>
          <p:cNvGrpSpPr/>
          <p:nvPr/>
        </p:nvGrpSpPr>
        <p:grpSpPr>
          <a:xfrm>
            <a:off x="2507775" y="1817305"/>
            <a:ext cx="928419" cy="200432"/>
            <a:chOff x="5742287" y="1958510"/>
            <a:chExt cx="928419" cy="200432"/>
          </a:xfrm>
        </p:grpSpPr>
        <p:sp>
          <p:nvSpPr>
            <p:cNvPr id="66" name="Rechthoek 65"/>
            <p:cNvSpPr/>
            <p:nvPr/>
          </p:nvSpPr>
          <p:spPr>
            <a:xfrm>
              <a:off x="5742287" y="1958510"/>
              <a:ext cx="928419" cy="200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69" name="Rechthoek 68"/>
            <p:cNvSpPr/>
            <p:nvPr/>
          </p:nvSpPr>
          <p:spPr>
            <a:xfrm>
              <a:off x="6275934" y="2042598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3" name="Groep 12"/>
          <p:cNvGrpSpPr/>
          <p:nvPr/>
        </p:nvGrpSpPr>
        <p:grpSpPr>
          <a:xfrm>
            <a:off x="5331554" y="1675312"/>
            <a:ext cx="928419" cy="201634"/>
            <a:chOff x="5742287" y="1755973"/>
            <a:chExt cx="928419" cy="201634"/>
          </a:xfrm>
        </p:grpSpPr>
        <p:sp>
          <p:nvSpPr>
            <p:cNvPr id="65" name="Rechthoek 64"/>
            <p:cNvSpPr/>
            <p:nvPr/>
          </p:nvSpPr>
          <p:spPr>
            <a:xfrm>
              <a:off x="5742287" y="1755973"/>
              <a:ext cx="928419" cy="20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0" name="Rechthoek 69"/>
            <p:cNvSpPr/>
            <p:nvPr/>
          </p:nvSpPr>
          <p:spPr>
            <a:xfrm>
              <a:off x="6298855" y="1802463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7" name="Groep 116"/>
          <p:cNvGrpSpPr/>
          <p:nvPr/>
        </p:nvGrpSpPr>
        <p:grpSpPr>
          <a:xfrm>
            <a:off x="3059832" y="2684323"/>
            <a:ext cx="928419" cy="324865"/>
            <a:chOff x="5744099" y="2161055"/>
            <a:chExt cx="928419" cy="324865"/>
          </a:xfrm>
        </p:grpSpPr>
        <p:sp>
          <p:nvSpPr>
            <p:cNvPr id="67" name="Rechthoek 66"/>
            <p:cNvSpPr/>
            <p:nvPr/>
          </p:nvSpPr>
          <p:spPr>
            <a:xfrm>
              <a:off x="5744099" y="2161055"/>
              <a:ext cx="928419" cy="3248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1" name="Rechthoek 70"/>
            <p:cNvSpPr/>
            <p:nvPr/>
          </p:nvSpPr>
          <p:spPr>
            <a:xfrm>
              <a:off x="6285460" y="2255508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4830706" y="2738144"/>
            <a:ext cx="895212" cy="141399"/>
            <a:chOff x="5760856" y="2320625"/>
            <a:chExt cx="895212" cy="141399"/>
          </a:xfrm>
        </p:grpSpPr>
        <p:sp>
          <p:nvSpPr>
            <p:cNvPr id="68" name="Rechthoek 67"/>
            <p:cNvSpPr/>
            <p:nvPr/>
          </p:nvSpPr>
          <p:spPr>
            <a:xfrm>
              <a:off x="5760856" y="2320625"/>
              <a:ext cx="895212" cy="1189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2" name="Rechthoek 71"/>
            <p:cNvSpPr/>
            <p:nvPr/>
          </p:nvSpPr>
          <p:spPr>
            <a:xfrm>
              <a:off x="6294986" y="2383881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9" name="Groep 118"/>
          <p:cNvGrpSpPr/>
          <p:nvPr/>
        </p:nvGrpSpPr>
        <p:grpSpPr>
          <a:xfrm>
            <a:off x="1727292" y="2779327"/>
            <a:ext cx="928419" cy="200432"/>
            <a:chOff x="7257580" y="3884652"/>
            <a:chExt cx="928419" cy="200432"/>
          </a:xfrm>
        </p:grpSpPr>
        <p:sp>
          <p:nvSpPr>
            <p:cNvPr id="77" name="Rechthoek 76"/>
            <p:cNvSpPr/>
            <p:nvPr/>
          </p:nvSpPr>
          <p:spPr>
            <a:xfrm rot="20599525">
              <a:off x="7257580" y="3884652"/>
              <a:ext cx="928419" cy="200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0" name="Rechthoek 79"/>
            <p:cNvSpPr/>
            <p:nvPr/>
          </p:nvSpPr>
          <p:spPr>
            <a:xfrm rot="20599525">
              <a:off x="7644684" y="3970142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8" name="Groep 117"/>
          <p:cNvGrpSpPr/>
          <p:nvPr/>
        </p:nvGrpSpPr>
        <p:grpSpPr>
          <a:xfrm>
            <a:off x="4959703" y="3251664"/>
            <a:ext cx="928419" cy="201634"/>
            <a:chOff x="7199638" y="3690607"/>
            <a:chExt cx="928419" cy="201634"/>
          </a:xfrm>
        </p:grpSpPr>
        <p:sp>
          <p:nvSpPr>
            <p:cNvPr id="76" name="Rechthoek 75"/>
            <p:cNvSpPr/>
            <p:nvPr/>
          </p:nvSpPr>
          <p:spPr>
            <a:xfrm rot="20599525">
              <a:off x="7199638" y="3690607"/>
              <a:ext cx="928419" cy="20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1" name="Rechthoek 80"/>
            <p:cNvSpPr/>
            <p:nvPr/>
          </p:nvSpPr>
          <p:spPr>
            <a:xfrm rot="20599525">
              <a:off x="7581296" y="3778227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1" name="Groep 120"/>
          <p:cNvGrpSpPr/>
          <p:nvPr/>
        </p:nvGrpSpPr>
        <p:grpSpPr>
          <a:xfrm>
            <a:off x="4122524" y="2075376"/>
            <a:ext cx="928419" cy="324865"/>
            <a:chOff x="7335285" y="4075543"/>
            <a:chExt cx="928419" cy="324865"/>
          </a:xfrm>
        </p:grpSpPr>
        <p:sp>
          <p:nvSpPr>
            <p:cNvPr id="78" name="Rechthoek 77"/>
            <p:cNvSpPr/>
            <p:nvPr/>
          </p:nvSpPr>
          <p:spPr>
            <a:xfrm rot="20599525">
              <a:off x="7335285" y="4075543"/>
              <a:ext cx="928419" cy="3248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2" name="Rechthoek 81"/>
            <p:cNvSpPr/>
            <p:nvPr/>
          </p:nvSpPr>
          <p:spPr>
            <a:xfrm rot="20599525">
              <a:off x="7704410" y="4169535"/>
              <a:ext cx="315663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0" name="Groep 119"/>
          <p:cNvGrpSpPr/>
          <p:nvPr/>
        </p:nvGrpSpPr>
        <p:grpSpPr>
          <a:xfrm>
            <a:off x="184720" y="3840507"/>
            <a:ext cx="895212" cy="160777"/>
            <a:chOff x="7368276" y="4232690"/>
            <a:chExt cx="895212" cy="160777"/>
          </a:xfrm>
        </p:grpSpPr>
        <p:sp>
          <p:nvSpPr>
            <p:cNvPr id="79" name="Rechthoek 78"/>
            <p:cNvSpPr/>
            <p:nvPr/>
          </p:nvSpPr>
          <p:spPr>
            <a:xfrm rot="20599525">
              <a:off x="7368276" y="4232690"/>
              <a:ext cx="895212" cy="1189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3" name="Rechthoek 82"/>
            <p:cNvSpPr/>
            <p:nvPr/>
          </p:nvSpPr>
          <p:spPr>
            <a:xfrm rot="20599525">
              <a:off x="7748080" y="4315324"/>
              <a:ext cx="315663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1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270913" y="2863265"/>
            <a:ext cx="297210" cy="928419"/>
            <a:chOff x="2463515" y="1762320"/>
            <a:chExt cx="297210" cy="928419"/>
          </a:xfrm>
        </p:grpSpPr>
        <p:sp>
          <p:nvSpPr>
            <p:cNvPr id="99" name="Rechthoek 98"/>
            <p:cNvSpPr/>
            <p:nvPr/>
          </p:nvSpPr>
          <p:spPr>
            <a:xfrm rot="3189416">
              <a:off x="2099521" y="2126314"/>
              <a:ext cx="928419" cy="2004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2" name="Rechthoek 101"/>
            <p:cNvSpPr/>
            <p:nvPr/>
          </p:nvSpPr>
          <p:spPr>
            <a:xfrm rot="3189416">
              <a:off x="2563823" y="2388847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7554831" y="3838735"/>
            <a:ext cx="270680" cy="928419"/>
            <a:chOff x="2624519" y="1641234"/>
            <a:chExt cx="270680" cy="928419"/>
          </a:xfrm>
        </p:grpSpPr>
        <p:sp>
          <p:nvSpPr>
            <p:cNvPr id="98" name="Rechthoek 97"/>
            <p:cNvSpPr/>
            <p:nvPr/>
          </p:nvSpPr>
          <p:spPr>
            <a:xfrm rot="3189416">
              <a:off x="2261126" y="2004627"/>
              <a:ext cx="928419" cy="20163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3" name="Rechthoek 102"/>
            <p:cNvSpPr/>
            <p:nvPr/>
          </p:nvSpPr>
          <p:spPr>
            <a:xfrm rot="3189416">
              <a:off x="2698297" y="2258413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2" name="Groep 11"/>
          <p:cNvGrpSpPr/>
          <p:nvPr/>
        </p:nvGrpSpPr>
        <p:grpSpPr>
          <a:xfrm>
            <a:off x="6883013" y="3785871"/>
            <a:ext cx="403648" cy="928419"/>
            <a:chOff x="2190500" y="1922528"/>
            <a:chExt cx="403648" cy="928419"/>
          </a:xfrm>
        </p:grpSpPr>
        <p:sp>
          <p:nvSpPr>
            <p:cNvPr id="100" name="Rechthoek 99"/>
            <p:cNvSpPr/>
            <p:nvPr/>
          </p:nvSpPr>
          <p:spPr>
            <a:xfrm rot="3189416">
              <a:off x="1888723" y="2224305"/>
              <a:ext cx="928419" cy="32486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4" name="Rechthoek 103"/>
            <p:cNvSpPr/>
            <p:nvPr/>
          </p:nvSpPr>
          <p:spPr>
            <a:xfrm rot="3189416">
              <a:off x="2397246" y="2504132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6443324" y="2714574"/>
            <a:ext cx="209797" cy="895212"/>
            <a:chOff x="2248269" y="1973193"/>
            <a:chExt cx="209797" cy="895212"/>
          </a:xfrm>
        </p:grpSpPr>
        <p:sp>
          <p:nvSpPr>
            <p:cNvPr id="101" name="Rechthoek 100"/>
            <p:cNvSpPr/>
            <p:nvPr/>
          </p:nvSpPr>
          <p:spPr>
            <a:xfrm rot="3189416">
              <a:off x="1860124" y="2361338"/>
              <a:ext cx="895212" cy="11892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05" name="Rechthoek 104"/>
            <p:cNvSpPr/>
            <p:nvPr/>
          </p:nvSpPr>
          <p:spPr>
            <a:xfrm rot="3189416">
              <a:off x="2261164" y="2604914"/>
              <a:ext cx="315662" cy="78143"/>
            </a:xfrm>
            <a:prstGeom prst="rect">
              <a:avLst/>
            </a:prstGeom>
            <a:solidFill>
              <a:srgbClr val="84389A"/>
            </a:solidFill>
            <a:scene3d>
              <a:camera prst="isometricOffAxis2Lef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288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/>
          <p:cNvGrpSpPr/>
          <p:nvPr/>
        </p:nvGrpSpPr>
        <p:grpSpPr>
          <a:xfrm>
            <a:off x="7675771" y="1364774"/>
            <a:ext cx="1412964" cy="971150"/>
            <a:chOff x="6876256" y="2148280"/>
            <a:chExt cx="2267744" cy="124797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7946" y="2148280"/>
              <a:ext cx="840283" cy="8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kstvak 32"/>
            <p:cNvSpPr txBox="1"/>
            <p:nvPr/>
          </p:nvSpPr>
          <p:spPr>
            <a:xfrm>
              <a:off x="6876256" y="2921643"/>
              <a:ext cx="2267744" cy="474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QTI</a:t>
              </a:r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Exporteren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Uitlevering naar ELO</a:t>
            </a:r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2375756" y="1657200"/>
            <a:ext cx="4392488" cy="4580111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Wikiwijs export</a:t>
            </a:r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</p:txBody>
      </p:sp>
      <p:grpSp>
        <p:nvGrpSpPr>
          <p:cNvPr id="31" name="Groep 30"/>
          <p:cNvGrpSpPr/>
          <p:nvPr/>
        </p:nvGrpSpPr>
        <p:grpSpPr>
          <a:xfrm>
            <a:off x="2570629" y="2305272"/>
            <a:ext cx="4021955" cy="3860032"/>
            <a:chOff x="2570629" y="2305272"/>
            <a:chExt cx="4021955" cy="3860032"/>
          </a:xfrm>
        </p:grpSpPr>
        <p:sp>
          <p:nvSpPr>
            <p:cNvPr id="17" name="Rechthoek 16"/>
            <p:cNvSpPr/>
            <p:nvPr/>
          </p:nvSpPr>
          <p:spPr>
            <a:xfrm>
              <a:off x="2570629" y="2305272"/>
              <a:ext cx="3987917" cy="3464323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/>
                <a:t>Arrangement</a:t>
              </a:r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</p:txBody>
        </p:sp>
        <p:sp>
          <p:nvSpPr>
            <p:cNvPr id="19" name="Rechthoek 18"/>
            <p:cNvSpPr/>
            <p:nvPr/>
          </p:nvSpPr>
          <p:spPr>
            <a:xfrm>
              <a:off x="2742122" y="2866860"/>
              <a:ext cx="3600400" cy="7819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/>
                <a:t>Hoofdstuk 1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2742122" y="3652296"/>
              <a:ext cx="3600400" cy="7772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err="1" smtClean="0"/>
                <a:t>Hoofdstuk</a:t>
              </a:r>
              <a:r>
                <a:rPr lang="en-US" dirty="0" smtClean="0"/>
                <a:t> 1.1</a:t>
              </a:r>
              <a:endParaRPr lang="nl-NL" dirty="0"/>
            </a:p>
          </p:txBody>
        </p:sp>
        <p:sp>
          <p:nvSpPr>
            <p:cNvPr id="22" name="Rechthoek 21"/>
            <p:cNvSpPr/>
            <p:nvPr/>
          </p:nvSpPr>
          <p:spPr>
            <a:xfrm>
              <a:off x="2749147" y="4437764"/>
              <a:ext cx="3600400" cy="125982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nl-NL" dirty="0"/>
                <a:t>Hoofdstuk </a:t>
              </a:r>
              <a:r>
                <a:rPr lang="nl-NL" dirty="0" smtClean="0"/>
                <a:t>2</a:t>
              </a:r>
              <a:endParaRPr lang="nl-NL" dirty="0"/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814130" y="5056576"/>
              <a:ext cx="3471624" cy="4611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b="1" dirty="0">
                  <a:solidFill>
                    <a:schemeClr val="accent4">
                      <a:lumMod val="75000"/>
                    </a:schemeClr>
                  </a:solidFill>
                </a:rPr>
                <a:t>Toets</a:t>
              </a:r>
            </a:p>
          </p:txBody>
        </p:sp>
        <p:sp>
          <p:nvSpPr>
            <p:cNvPr id="23" name="Rechthoek 22"/>
            <p:cNvSpPr/>
            <p:nvPr/>
          </p:nvSpPr>
          <p:spPr>
            <a:xfrm>
              <a:off x="4996310" y="3738266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4" name="Rechthoek 23"/>
            <p:cNvSpPr/>
            <p:nvPr/>
          </p:nvSpPr>
          <p:spPr>
            <a:xfrm>
              <a:off x="4974370" y="2954790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5" name="Rechthoek 24"/>
            <p:cNvSpPr/>
            <p:nvPr/>
          </p:nvSpPr>
          <p:spPr>
            <a:xfrm>
              <a:off x="4996310" y="4545460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sp>
          <p:nvSpPr>
            <p:cNvPr id="26" name="Rechthoek 25"/>
            <p:cNvSpPr/>
            <p:nvPr/>
          </p:nvSpPr>
          <p:spPr>
            <a:xfrm>
              <a:off x="4996310" y="5135645"/>
              <a:ext cx="1224136" cy="303038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nl-NL" dirty="0"/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378" y="5819923"/>
              <a:ext cx="984206" cy="34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ep 8"/>
          <p:cNvGrpSpPr/>
          <p:nvPr/>
        </p:nvGrpSpPr>
        <p:grpSpPr>
          <a:xfrm>
            <a:off x="6558546" y="1274862"/>
            <a:ext cx="3055094" cy="1545659"/>
            <a:chOff x="6876256" y="2184652"/>
            <a:chExt cx="2267744" cy="96838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172" r="100000">
                          <a14:backgroundMark x1="16406" y1="5664" x2="16406" y2="5664"/>
                          <a14:backgroundMark x1="90039" y1="91602" x2="90039" y2="91602"/>
                          <a14:backgroundMark x1="83008" y1="81250" x2="83008" y2="81250"/>
                          <a14:backgroundMark x1="90430" y1="10742" x2="90430" y2="1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806" y="2184652"/>
              <a:ext cx="840283" cy="84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vak 2"/>
            <p:cNvSpPr txBox="1"/>
            <p:nvPr/>
          </p:nvSpPr>
          <p:spPr>
            <a:xfrm>
              <a:off x="6876256" y="2921643"/>
              <a:ext cx="2267744" cy="231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IMS Content Package</a:t>
              </a:r>
              <a:endParaRPr lang="nl-NL" dirty="0"/>
            </a:p>
          </p:txBody>
        </p:sp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77" b="86047" l="957" r="98086">
                        <a14:foregroundMark x1="4785" y1="48837" x2="4785" y2="48837"/>
                        <a14:foregroundMark x1="1435" y1="46512" x2="1435" y2="46512"/>
                        <a14:foregroundMark x1="10526" y1="46512" x2="10526" y2="46512"/>
                        <a14:foregroundMark x1="18660" y1="58140" x2="18660" y2="58140"/>
                        <a14:foregroundMark x1="28708" y1="46512" x2="28708" y2="46512"/>
                        <a14:foregroundMark x1="37321" y1="46512" x2="37321" y2="46512"/>
                        <a14:foregroundMark x1="44976" y1="46512" x2="44976" y2="46512"/>
                        <a14:foregroundMark x1="52153" y1="51163" x2="52153" y2="51163"/>
                        <a14:foregroundMark x1="74163" y1="46512" x2="74163" y2="46512"/>
                        <a14:foregroundMark x1="79426" y1="67442" x2="79426" y2="67442"/>
                        <a14:foregroundMark x1="88038" y1="62791" x2="88038" y2="62791"/>
                        <a14:foregroundMark x1="93301" y1="60465" x2="93301" y2="60465"/>
                        <a14:foregroundMark x1="98086" y1="39535" x2="98086" y2="39535"/>
                      </a14:backgroundRemoval>
                    </a14:imgEffect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764">
            <a:off x="6956677" y="3926882"/>
            <a:ext cx="1990725" cy="4095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3" r="32524"/>
          <a:stretch/>
        </p:blipFill>
        <p:spPr>
          <a:xfrm>
            <a:off x="6864398" y="5035236"/>
            <a:ext cx="2291461" cy="692254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79"/>
          <a:stretch/>
        </p:blipFill>
        <p:spPr bwMode="auto">
          <a:xfrm rot="887818">
            <a:off x="6957771" y="4556162"/>
            <a:ext cx="1932685" cy="49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1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209 L 0.0434 0.06243 C 0.04982 0.07492 0.05243 0.09295 0.05052 0.11076 C 0.04861 0.13087 0.04253 0.14636 0.03368 0.15607 L -0.00608 0.20486 " pathEditMode="relative" rAng="5866033" ptsTypes="FffFF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5" y="10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4" descr="http://bookthatdj.com/wp-content/uploads/2014/01/dj1u1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049644"/>
            <a:ext cx="9534525" cy="58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>      Importeren in ELO</a:t>
            </a:r>
            <a:endParaRPr lang="nl-N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FC9AB-CF07-4F75-99C8-271C1193F4BD}" type="datetime1">
              <a:rPr lang="nl-NL" smtClean="0"/>
              <a:pPr>
                <a:defRPr/>
              </a:pPr>
              <a:t>26-5-2014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Wikiwijs Maken – </a:t>
            </a:r>
            <a:r>
              <a:rPr lang="nl-NL" dirty="0" err="1" smtClean="0"/>
              <a:t>Toetsmaker</a:t>
            </a:r>
            <a:endParaRPr lang="nl-NL" dirty="0"/>
          </a:p>
        </p:txBody>
      </p:sp>
      <p:sp>
        <p:nvSpPr>
          <p:cNvPr id="7" name="PIJL-RECHTS 6"/>
          <p:cNvSpPr/>
          <p:nvPr/>
        </p:nvSpPr>
        <p:spPr>
          <a:xfrm>
            <a:off x="8316416" y="5733256"/>
            <a:ext cx="360040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665127" cy="59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ep 12"/>
          <p:cNvGrpSpPr/>
          <p:nvPr/>
        </p:nvGrpSpPr>
        <p:grpSpPr>
          <a:xfrm>
            <a:off x="420863" y="1744859"/>
            <a:ext cx="2016224" cy="1997833"/>
            <a:chOff x="420863" y="1744859"/>
            <a:chExt cx="2016224" cy="1997833"/>
          </a:xfrm>
        </p:grpSpPr>
        <p:grpSp>
          <p:nvGrpSpPr>
            <p:cNvPr id="63" name="Groep 62"/>
            <p:cNvGrpSpPr/>
            <p:nvPr/>
          </p:nvGrpSpPr>
          <p:grpSpPr>
            <a:xfrm>
              <a:off x="467545" y="1803806"/>
              <a:ext cx="1859460" cy="1938886"/>
              <a:chOff x="-4727020" y="1189484"/>
              <a:chExt cx="4392488" cy="4580111"/>
            </a:xfrm>
          </p:grpSpPr>
          <p:sp>
            <p:nvSpPr>
              <p:cNvPr id="64" name="Rechthoek 63"/>
              <p:cNvSpPr/>
              <p:nvPr/>
            </p:nvSpPr>
            <p:spPr>
              <a:xfrm>
                <a:off x="-4727020" y="1189484"/>
                <a:ext cx="4392488" cy="45801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</p:txBody>
          </p:sp>
          <p:grpSp>
            <p:nvGrpSpPr>
              <p:cNvPr id="65" name="Groep 64"/>
              <p:cNvGrpSpPr/>
              <p:nvPr/>
            </p:nvGrpSpPr>
            <p:grpSpPr>
              <a:xfrm>
                <a:off x="-4532147" y="1837556"/>
                <a:ext cx="3987917" cy="3464323"/>
                <a:chOff x="2570629" y="2305272"/>
                <a:chExt cx="3987917" cy="3464323"/>
              </a:xfrm>
            </p:grpSpPr>
            <p:sp>
              <p:nvSpPr>
                <p:cNvPr id="66" name="Rechthoek 65"/>
                <p:cNvSpPr/>
                <p:nvPr/>
              </p:nvSpPr>
              <p:spPr>
                <a:xfrm>
                  <a:off x="2570629" y="2305272"/>
                  <a:ext cx="3987917" cy="3464323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2742122" y="2866860"/>
                  <a:ext cx="3600400" cy="7819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2742122" y="3652296"/>
                  <a:ext cx="3600400" cy="77727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2749147" y="4437764"/>
                  <a:ext cx="3600400" cy="12598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70" name="Rechthoek 69"/>
                <p:cNvSpPr/>
                <p:nvPr/>
              </p:nvSpPr>
              <p:spPr>
                <a:xfrm>
                  <a:off x="2814130" y="5056576"/>
                  <a:ext cx="3471624" cy="4611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5" name="Rechthoek 74"/>
                <p:cNvSpPr/>
                <p:nvPr/>
              </p:nvSpPr>
              <p:spPr>
                <a:xfrm>
                  <a:off x="4996310" y="3738266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6" name="Rechthoek 75"/>
                <p:cNvSpPr/>
                <p:nvPr/>
              </p:nvSpPr>
              <p:spPr>
                <a:xfrm>
                  <a:off x="4974370" y="295479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7" name="Rechthoek 76"/>
                <p:cNvSpPr/>
                <p:nvPr/>
              </p:nvSpPr>
              <p:spPr>
                <a:xfrm>
                  <a:off x="4996310" y="454546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78" name="Rechthoek 77"/>
                <p:cNvSpPr/>
                <p:nvPr/>
              </p:nvSpPr>
              <p:spPr>
                <a:xfrm>
                  <a:off x="4996310" y="5135645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12" name="Tekstvak 111"/>
            <p:cNvSpPr txBox="1"/>
            <p:nvPr/>
          </p:nvSpPr>
          <p:spPr>
            <a:xfrm>
              <a:off x="420863" y="1744859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Export Les A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ep 13"/>
          <p:cNvGrpSpPr/>
          <p:nvPr/>
        </p:nvGrpSpPr>
        <p:grpSpPr>
          <a:xfrm>
            <a:off x="461940" y="3954986"/>
            <a:ext cx="2016224" cy="2013847"/>
            <a:chOff x="461940" y="3954986"/>
            <a:chExt cx="2016224" cy="2013847"/>
          </a:xfrm>
        </p:grpSpPr>
        <p:grpSp>
          <p:nvGrpSpPr>
            <p:cNvPr id="90" name="Groep 89"/>
            <p:cNvGrpSpPr/>
            <p:nvPr/>
          </p:nvGrpSpPr>
          <p:grpSpPr>
            <a:xfrm>
              <a:off x="492925" y="4029947"/>
              <a:ext cx="1859460" cy="1938886"/>
              <a:chOff x="-4727020" y="1189484"/>
              <a:chExt cx="4392488" cy="4580111"/>
            </a:xfrm>
          </p:grpSpPr>
          <p:sp>
            <p:nvSpPr>
              <p:cNvPr id="91" name="Rechthoek 90"/>
              <p:cNvSpPr/>
              <p:nvPr/>
            </p:nvSpPr>
            <p:spPr>
              <a:xfrm>
                <a:off x="-4727020" y="1189484"/>
                <a:ext cx="4392488" cy="4580111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  <a:p>
                <a:pPr algn="ctr"/>
                <a:endParaRPr lang="nl-NL" dirty="0"/>
              </a:p>
              <a:p>
                <a:pPr algn="ctr"/>
                <a:endParaRPr lang="nl-NL" dirty="0" smtClean="0"/>
              </a:p>
            </p:txBody>
          </p:sp>
          <p:grpSp>
            <p:nvGrpSpPr>
              <p:cNvPr id="92" name="Groep 91"/>
              <p:cNvGrpSpPr/>
              <p:nvPr/>
            </p:nvGrpSpPr>
            <p:grpSpPr>
              <a:xfrm>
                <a:off x="-4532147" y="1837556"/>
                <a:ext cx="3987917" cy="3464323"/>
                <a:chOff x="2570629" y="2305272"/>
                <a:chExt cx="3987917" cy="3464323"/>
              </a:xfrm>
            </p:grpSpPr>
            <p:sp>
              <p:nvSpPr>
                <p:cNvPr id="93" name="Rechthoek 92"/>
                <p:cNvSpPr/>
                <p:nvPr/>
              </p:nvSpPr>
              <p:spPr>
                <a:xfrm>
                  <a:off x="2570629" y="2305272"/>
                  <a:ext cx="3987917" cy="3464323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  <a:p>
                  <a:pPr algn="ctr"/>
                  <a:endParaRPr lang="nl-NL" dirty="0" smtClean="0"/>
                </a:p>
                <a:p>
                  <a:pPr algn="ctr"/>
                  <a:endParaRPr lang="nl-NL" dirty="0"/>
                </a:p>
              </p:txBody>
            </p:sp>
            <p:sp>
              <p:nvSpPr>
                <p:cNvPr id="94" name="Rechthoek 93"/>
                <p:cNvSpPr/>
                <p:nvPr/>
              </p:nvSpPr>
              <p:spPr>
                <a:xfrm>
                  <a:off x="2742122" y="2866860"/>
                  <a:ext cx="3600400" cy="7819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5" name="Rechthoek 94"/>
                <p:cNvSpPr/>
                <p:nvPr/>
              </p:nvSpPr>
              <p:spPr>
                <a:xfrm>
                  <a:off x="2742122" y="3652296"/>
                  <a:ext cx="3600400" cy="77727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6" name="Rechthoek 95"/>
                <p:cNvSpPr/>
                <p:nvPr/>
              </p:nvSpPr>
              <p:spPr>
                <a:xfrm>
                  <a:off x="2749147" y="4437764"/>
                  <a:ext cx="3600400" cy="125982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nl-NL" dirty="0"/>
                </a:p>
              </p:txBody>
            </p:sp>
            <p:sp>
              <p:nvSpPr>
                <p:cNvPr id="97" name="Rechthoek 96"/>
                <p:cNvSpPr/>
                <p:nvPr/>
              </p:nvSpPr>
              <p:spPr>
                <a:xfrm>
                  <a:off x="2814130" y="5056576"/>
                  <a:ext cx="3471624" cy="46117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nl-NL" b="1" dirty="0">
                    <a:solidFill>
                      <a:schemeClr val="accent4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98" name="Rechthoek 97"/>
                <p:cNvSpPr/>
                <p:nvPr/>
              </p:nvSpPr>
              <p:spPr>
                <a:xfrm>
                  <a:off x="4996310" y="3738266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99" name="Rechthoek 98"/>
                <p:cNvSpPr/>
                <p:nvPr/>
              </p:nvSpPr>
              <p:spPr>
                <a:xfrm>
                  <a:off x="4974370" y="295479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1" name="Rechthoek 100"/>
                <p:cNvSpPr/>
                <p:nvPr/>
              </p:nvSpPr>
              <p:spPr>
                <a:xfrm>
                  <a:off x="4996310" y="4545460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  <p:sp>
              <p:nvSpPr>
                <p:cNvPr id="103" name="Rechthoek 102"/>
                <p:cNvSpPr/>
                <p:nvPr/>
              </p:nvSpPr>
              <p:spPr>
                <a:xfrm>
                  <a:off x="4996310" y="5135645"/>
                  <a:ext cx="1224136" cy="303038"/>
                </a:xfrm>
                <a:prstGeom prst="rect">
                  <a:avLst/>
                </a:prstGeom>
                <a:solidFill>
                  <a:srgbClr val="84389A"/>
                </a:solidFill>
                <a:scene3d>
                  <a:camera prst="orthographicFront"/>
                  <a:lightRig rig="threePt" dir="t"/>
                </a:scene3d>
                <a:sp3d>
                  <a:bevelT w="152400" h="5080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dirty="0"/>
                </a:p>
              </p:txBody>
            </p:sp>
          </p:grpSp>
        </p:grpSp>
        <p:sp>
          <p:nvSpPr>
            <p:cNvPr id="111" name="Tekstvak 110"/>
            <p:cNvSpPr txBox="1"/>
            <p:nvPr/>
          </p:nvSpPr>
          <p:spPr>
            <a:xfrm>
              <a:off x="461940" y="395498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Export Les B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Rechthoek 99"/>
          <p:cNvSpPr/>
          <p:nvPr/>
        </p:nvSpPr>
        <p:spPr>
          <a:xfrm>
            <a:off x="5172058" y="1429423"/>
            <a:ext cx="2818959" cy="4320480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/>
          </a:p>
          <a:p>
            <a:pPr algn="ctr"/>
            <a:endParaRPr lang="nl-NL" dirty="0" smtClean="0"/>
          </a:p>
        </p:txBody>
      </p:sp>
      <p:sp>
        <p:nvSpPr>
          <p:cNvPr id="12" name="Tekstvak 11"/>
          <p:cNvSpPr txBox="1"/>
          <p:nvPr/>
        </p:nvSpPr>
        <p:spPr>
          <a:xfrm>
            <a:off x="5616498" y="1429423"/>
            <a:ext cx="2016224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ELO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5606319" y="1798756"/>
            <a:ext cx="2016224" cy="3832270"/>
            <a:chOff x="5606319" y="1798756"/>
            <a:chExt cx="2016224" cy="3832270"/>
          </a:xfrm>
        </p:grpSpPr>
        <p:sp>
          <p:nvSpPr>
            <p:cNvPr id="114" name="Rechthoek 113"/>
            <p:cNvSpPr/>
            <p:nvPr/>
          </p:nvSpPr>
          <p:spPr>
            <a:xfrm>
              <a:off x="5758769" y="1798756"/>
              <a:ext cx="1714063" cy="38322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  <a:p>
              <a:pPr algn="ctr"/>
              <a:endParaRPr lang="nl-NL" dirty="0"/>
            </a:p>
            <a:p>
              <a:pPr algn="ctr"/>
              <a:endParaRPr lang="nl-NL" dirty="0" smtClean="0"/>
            </a:p>
          </p:txBody>
        </p:sp>
        <p:sp>
          <p:nvSpPr>
            <p:cNvPr id="115" name="Tekstvak 114"/>
            <p:cNvSpPr txBox="1"/>
            <p:nvPr/>
          </p:nvSpPr>
          <p:spPr>
            <a:xfrm>
              <a:off x="5606319" y="1798756"/>
              <a:ext cx="2016224" cy="369332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Persoonlijke</a:t>
              </a:r>
              <a:r>
                <a:rPr lang="en-US" dirty="0" smtClean="0">
                  <a:solidFill>
                    <a:schemeClr val="bg1"/>
                  </a:solidFill>
                </a:rPr>
                <a:t> les X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ep 2"/>
          <p:cNvGrpSpPr/>
          <p:nvPr/>
        </p:nvGrpSpPr>
        <p:grpSpPr>
          <a:xfrm>
            <a:off x="5858007" y="4041044"/>
            <a:ext cx="1528089" cy="331871"/>
            <a:chOff x="5076056" y="2560193"/>
            <a:chExt cx="1528089" cy="331871"/>
          </a:xfrm>
        </p:grpSpPr>
        <p:sp>
          <p:nvSpPr>
            <p:cNvPr id="52" name="Rechthoek 51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57" name="Rechthoek 56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5858007" y="4421025"/>
            <a:ext cx="1528089" cy="534697"/>
            <a:chOff x="5076056" y="2973054"/>
            <a:chExt cx="1528089" cy="534697"/>
          </a:xfrm>
        </p:grpSpPr>
        <p:sp>
          <p:nvSpPr>
            <p:cNvPr id="71" name="Rechthoek 70"/>
            <p:cNvSpPr/>
            <p:nvPr/>
          </p:nvSpPr>
          <p:spPr>
            <a:xfrm>
              <a:off x="5076056" y="2973054"/>
              <a:ext cx="1528089" cy="534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72" name="Rechthoek 71"/>
            <p:cNvSpPr/>
            <p:nvPr/>
          </p:nvSpPr>
          <p:spPr>
            <a:xfrm>
              <a:off x="5103637" y="3235692"/>
              <a:ext cx="1473434" cy="1957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3" name="Rechthoek 72"/>
            <p:cNvSpPr/>
            <p:nvPr/>
          </p:nvSpPr>
          <p:spPr>
            <a:xfrm>
              <a:off x="6029802" y="3018763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74" name="Rechthoek 73"/>
            <p:cNvSpPr/>
            <p:nvPr/>
          </p:nvSpPr>
          <p:spPr>
            <a:xfrm>
              <a:off x="6029802" y="3269251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79" name="Groep 78"/>
          <p:cNvGrpSpPr/>
          <p:nvPr/>
        </p:nvGrpSpPr>
        <p:grpSpPr>
          <a:xfrm>
            <a:off x="5858260" y="5007341"/>
            <a:ext cx="1528089" cy="534697"/>
            <a:chOff x="5076056" y="2973054"/>
            <a:chExt cx="1528089" cy="534697"/>
          </a:xfrm>
        </p:grpSpPr>
        <p:sp>
          <p:nvSpPr>
            <p:cNvPr id="80" name="Rechthoek 79"/>
            <p:cNvSpPr/>
            <p:nvPr/>
          </p:nvSpPr>
          <p:spPr>
            <a:xfrm>
              <a:off x="5076056" y="2973054"/>
              <a:ext cx="1528089" cy="53469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1" name="Rechthoek 80"/>
            <p:cNvSpPr/>
            <p:nvPr/>
          </p:nvSpPr>
          <p:spPr>
            <a:xfrm>
              <a:off x="5103637" y="3235692"/>
              <a:ext cx="1473434" cy="19573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nl-NL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82" name="Rechthoek 81"/>
            <p:cNvSpPr/>
            <p:nvPr/>
          </p:nvSpPr>
          <p:spPr>
            <a:xfrm>
              <a:off x="6029802" y="3018763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83" name="Rechthoek 82"/>
            <p:cNvSpPr/>
            <p:nvPr/>
          </p:nvSpPr>
          <p:spPr>
            <a:xfrm>
              <a:off x="6029802" y="3269251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84" name="Groep 83"/>
          <p:cNvGrpSpPr/>
          <p:nvPr/>
        </p:nvGrpSpPr>
        <p:grpSpPr>
          <a:xfrm>
            <a:off x="5855301" y="3279300"/>
            <a:ext cx="1528089" cy="331871"/>
            <a:chOff x="5076056" y="2560193"/>
            <a:chExt cx="1528089" cy="331871"/>
          </a:xfrm>
        </p:grpSpPr>
        <p:sp>
          <p:nvSpPr>
            <p:cNvPr id="85" name="Rechthoek 84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6" name="Rechthoek 85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grpSp>
        <p:nvGrpSpPr>
          <p:cNvPr id="87" name="Groep 86"/>
          <p:cNvGrpSpPr/>
          <p:nvPr/>
        </p:nvGrpSpPr>
        <p:grpSpPr>
          <a:xfrm>
            <a:off x="5850387" y="2906467"/>
            <a:ext cx="1528089" cy="331871"/>
            <a:chOff x="5076056" y="2560193"/>
            <a:chExt cx="1528089" cy="331871"/>
          </a:xfrm>
        </p:grpSpPr>
        <p:sp>
          <p:nvSpPr>
            <p:cNvPr id="88" name="Rechthoek 87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89" name="Rechthoek 88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02" name="Rechthoek 101"/>
          <p:cNvSpPr/>
          <p:nvPr/>
        </p:nvSpPr>
        <p:spPr>
          <a:xfrm>
            <a:off x="5858513" y="2535692"/>
            <a:ext cx="1528089" cy="331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dirty="0"/>
          </a:p>
        </p:txBody>
      </p:sp>
      <p:grpSp>
        <p:nvGrpSpPr>
          <p:cNvPr id="104" name="Groep 103"/>
          <p:cNvGrpSpPr/>
          <p:nvPr/>
        </p:nvGrpSpPr>
        <p:grpSpPr>
          <a:xfrm>
            <a:off x="5868144" y="2162593"/>
            <a:ext cx="1528089" cy="331871"/>
            <a:chOff x="5076056" y="2560193"/>
            <a:chExt cx="1528089" cy="331871"/>
          </a:xfrm>
        </p:grpSpPr>
        <p:sp>
          <p:nvSpPr>
            <p:cNvPr id="105" name="Rechthoek 104"/>
            <p:cNvSpPr/>
            <p:nvPr/>
          </p:nvSpPr>
          <p:spPr>
            <a:xfrm>
              <a:off x="5076056" y="2560193"/>
              <a:ext cx="1528089" cy="33187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nl-NL" dirty="0"/>
            </a:p>
          </p:txBody>
        </p:sp>
        <p:sp>
          <p:nvSpPr>
            <p:cNvPr id="106" name="Rechthoek 105"/>
            <p:cNvSpPr/>
            <p:nvPr/>
          </p:nvSpPr>
          <p:spPr>
            <a:xfrm>
              <a:off x="6023471" y="2597512"/>
              <a:ext cx="519550" cy="128616"/>
            </a:xfrm>
            <a:prstGeom prst="rect">
              <a:avLst/>
            </a:prstGeom>
            <a:solidFill>
              <a:srgbClr val="84389A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0" name="Rechthoek 109"/>
          <p:cNvSpPr/>
          <p:nvPr/>
        </p:nvSpPr>
        <p:spPr>
          <a:xfrm>
            <a:off x="5858513" y="3655275"/>
            <a:ext cx="1528089" cy="331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01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0.15538 -0.07754 C 0.18802 -0.09537 0.23681 -0.10486 0.2875 -0.10486 C 0.34549 -0.10486 0.39184 -0.09537 0.42448 -0.07754 L 0.58003 -2.22222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3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7222 0.05416 C 0.20885 0.06782 0.25868 0.06504 0.30764 0.04745 C 0.36424 0.02731 0.40608 -0.00324 0.43246 -0.03959 L 0.56215 -0.20162 " pathEditMode="relative" rAng="-900535" ptsTypes="FffFF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8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0" grpId="0" animBg="1"/>
      <p:bldP spid="102" grpId="0" animBg="1"/>
      <p:bldP spid="110" grpId="0" animBg="1"/>
    </p:bldLst>
  </p:timing>
</p:sld>
</file>

<file path=ppt/theme/theme1.xml><?xml version="1.0" encoding="utf-8"?>
<a:theme xmlns:a="http://schemas.openxmlformats.org/drawingml/2006/main" name="Kennisnet_Template_Algemeen&amp;VO">
  <a:themeElements>
    <a:clrScheme name="Kennisn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FF"/>
      </a:hlink>
      <a:folHlink>
        <a:srgbClr val="0099F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Fase xmlns="19ffbae0-4672-4bf2-9512-740fceb79978">2</Fa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document" ma:contentTypeID="0x010100DA2A8D3496D4BC46B45A45885C1A91EB0400F3D8D93C7314464F888B64AFB36216AB" ma:contentTypeVersion="3" ma:contentTypeDescription="" ma:contentTypeScope="" ma:versionID="2a0a30602be859ebd212caacd0c0b081">
  <xsd:schema xmlns:xsd="http://www.w3.org/2001/XMLSchema" xmlns:p="http://schemas.microsoft.com/office/2006/metadata/properties" xmlns:ns3="19ffbae0-4672-4bf2-9512-740fceb79978" targetNamespace="http://schemas.microsoft.com/office/2006/metadata/properties" ma:root="true" ma:fieldsID="344a782199399c8e7a4cbf5f130b05fa" ns3:_="">
    <xsd:import namespace="19ffbae0-4672-4bf2-9512-740fceb79978"/>
    <xsd:element name="properties">
      <xsd:complexType>
        <xsd:sequence>
          <xsd:element name="documentManagement">
            <xsd:complexType>
              <xsd:all>
                <xsd:element ref="ns3:Fas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19ffbae0-4672-4bf2-9512-740fceb79978" elementFormDefault="qualified">
    <xsd:import namespace="http://schemas.microsoft.com/office/2006/documentManagement/types"/>
    <xsd:element name="Fase" ma:index="9" nillable="true" ma:displayName="Fase" ma:list="{88906C0C-AFA1-4578-A25A-728D9E161F86}" ma:internalName="Fas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8" ma:displayName="Categorie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8732569-0A2E-4C15-84C1-B98836C4E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D0CF53-51E3-46C2-8D0D-293CB44C537C}">
  <ds:schemaRefs>
    <ds:schemaRef ds:uri="19ffbae0-4672-4bf2-9512-740fceb79978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D71FB6E-E40E-4077-95C3-78D0A7837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ffbae0-4672-4bf2-9512-740fceb7997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9230</TotalTime>
  <Words>821</Words>
  <Application>Microsoft Office PowerPoint</Application>
  <PresentationFormat>Diavoorstelling (4:3)</PresentationFormat>
  <Paragraphs>383</Paragraphs>
  <Slides>22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Kennisnet_Template_Algemeen&amp;VO</vt:lpstr>
      <vt:lpstr>Open bouwblokken voor de adaptieve engine</vt:lpstr>
      <vt:lpstr>Even terug …</vt:lpstr>
      <vt:lpstr>Bouwblokken Kennisnet</vt:lpstr>
      <vt:lpstr>Maken &amp; remixen  (van leermateriaal in kleine eenheden)</vt:lpstr>
      <vt:lpstr>      Wikiwijs Maken</vt:lpstr>
      <vt:lpstr>      Wikiwijs Maken</vt:lpstr>
      <vt:lpstr>      Remixen</vt:lpstr>
      <vt:lpstr>      Exporteren</vt:lpstr>
      <vt:lpstr>      Importeren in ELO</vt:lpstr>
      <vt:lpstr>      Zoeken, variëren en beheren door ELO</vt:lpstr>
      <vt:lpstr>Open Infrastructuur</vt:lpstr>
      <vt:lpstr>    Route 1: via Wikiwijs Maken</vt:lpstr>
      <vt:lpstr>    Route 2: de route via Edurep</vt:lpstr>
      <vt:lpstr>Gebruikte Open Standaarden</vt:lpstr>
      <vt:lpstr>      IMS Content Package</vt:lpstr>
      <vt:lpstr>    QTI standaard</vt:lpstr>
      <vt:lpstr>Vraagtypes die Wikiwijs Maken aanbiedt</vt:lpstr>
      <vt:lpstr>Het Plan</vt:lpstr>
      <vt:lpstr>Bulk import VO-Content materiaal</vt:lpstr>
      <vt:lpstr>Ontwikkelingen ELO’s</vt:lpstr>
      <vt:lpstr>Toekomst visie</vt:lpstr>
      <vt:lpstr>Meer informatie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Pieter</dc:title>
  <dc:creator>inan01</dc:creator>
  <cp:lastModifiedBy>Pieter Bruring</cp:lastModifiedBy>
  <cp:revision>374</cp:revision>
  <dcterms:created xsi:type="dcterms:W3CDTF">2011-05-18T07:39:34Z</dcterms:created>
  <dcterms:modified xsi:type="dcterms:W3CDTF">2014-05-26T15:06:31Z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0x010100DA2A8D3496D4BC46B45A45885C1A91EB0400F3D8D93C7314464F888B64AFB36216AB</vt:lpwstr>
  </property>
  <property fmtid="{D5CDD505-2E9C-101B-9397-08002B2CF9AE}" pid="3" name="KN-Categorie">
    <vt:lpwstr>Algemeen</vt:lpwstr>
  </property>
  <property fmtid="{D5CDD505-2E9C-101B-9397-08002B2CF9AE}" pid="4" name="KN-Hoofdcategorie">
    <vt:lpwstr>Algemeen</vt:lpwstr>
  </property>
</Properties>
</file>